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1294"/>
    <p:restoredTop sz="95304"/>
  </p:normalViewPr>
  <p:slideViewPr>
    <p:cSldViewPr snapToGrid="0" snapToObjects="1">
      <p:cViewPr>
        <p:scale>
          <a:sx n="80" d="100"/>
          <a:sy n="80" d="100"/>
        </p:scale>
        <p:origin x="208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2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7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6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6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2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3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2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BB826-3AFB-4442-BECF-F24ABEA27DCD}" type="datetimeFigureOut">
              <a:rPr lang="en-US" smtClean="0"/>
              <a:t>5/3/16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9D9FD-11A2-9344-921A-8356A2E71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Calibri" charset="0"/>
                <a:ea typeface="Calibri" charset="0"/>
                <a:cs typeface="Calibri" charset="0"/>
              </a:rPr>
              <a:t>How to work with primitive</a:t>
            </a:r>
            <a:br>
              <a:rPr lang="en-US" b="1">
                <a:latin typeface="Calibri" charset="0"/>
                <a:ea typeface="Calibri" charset="0"/>
                <a:cs typeface="Calibri" charset="0"/>
              </a:rPr>
            </a:br>
            <a:r>
              <a:rPr lang="en-US" b="1">
                <a:latin typeface="Calibri" charset="0"/>
                <a:ea typeface="Calibri" charset="0"/>
                <a:cs typeface="Calibri" charset="0"/>
              </a:rPr>
              <a:t>types and operators</a:t>
            </a:r>
          </a:p>
        </p:txBody>
      </p:sp>
    </p:spTree>
    <p:extLst>
      <p:ext uri="{BB962C8B-B14F-4D97-AF65-F5344CB8AC3E}">
        <p14:creationId xmlns:p14="http://schemas.microsoft.com/office/powerpoint/2010/main" val="7102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3500" y="579031"/>
            <a:ext cx="982503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30F15"/>
                </a:solidFill>
                <a:latin typeface="Calibri" charset="0"/>
                <a:ea typeface="Calibri" charset="0"/>
                <a:cs typeface="Calibri" charset="0"/>
              </a:rPr>
              <a:t>How to declare and initialize a constant</a:t>
            </a:r>
          </a:p>
          <a:p>
            <a:endParaRPr lang="en-US" sz="2800" b="1" i="0" u="none" strike="noStrike" baseline="0" dirty="0" smtClean="0">
              <a:solidFill>
                <a:srgbClr val="130F1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30F15"/>
                </a:solidFill>
                <a:latin typeface="Calibri" charset="0"/>
                <a:ea typeface="Calibri" charset="0"/>
                <a:cs typeface="Calibri" charset="0"/>
              </a:rPr>
              <a:t>Syntax</a:t>
            </a:r>
          </a:p>
          <a:p>
            <a:r>
              <a:rPr lang="en-US" sz="2800" b="0" i="0" u="none" strike="noStrike" baseline="0" dirty="0" smtClean="0">
                <a:solidFill>
                  <a:srgbClr val="261F29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</a:p>
          <a:p>
            <a:r>
              <a:rPr lang="en-US" sz="2800" dirty="0">
                <a:solidFill>
                  <a:srgbClr val="261F29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final type CONSTANT_NAME = value;</a:t>
            </a:r>
          </a:p>
          <a:p>
            <a:endParaRPr lang="en-US" sz="2800" b="0" i="0" u="none" strike="noStrike" baseline="0" dirty="0" smtClean="0">
              <a:solidFill>
                <a:srgbClr val="080408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20E13"/>
                </a:solidFill>
                <a:latin typeface="Calibri" charset="0"/>
                <a:ea typeface="Calibri" charset="0"/>
                <a:cs typeface="Calibri" charset="0"/>
              </a:rPr>
              <a:t>Examples</a:t>
            </a:r>
          </a:p>
          <a:p>
            <a:endParaRPr lang="en-US" sz="2800" b="0" i="0" u="none" strike="noStrike" baseline="0" dirty="0" smtClean="0">
              <a:solidFill>
                <a:srgbClr val="0C060D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dirty="0">
                <a:solidFill>
                  <a:srgbClr val="0C060D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final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DAYS_IN_NOVEMBER = 30;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final float SALES TAX = .075F;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final double LIGHT YEAR MILES = S.879e+12</a:t>
            </a:r>
            <a:endParaRPr lang="en-US" sz="2800" i="1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780" y="565666"/>
            <a:ext cx="10858508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Description</a:t>
            </a:r>
          </a:p>
          <a:p>
            <a:pPr algn="just"/>
            <a:endParaRPr lang="de-DE" sz="1400" b="0" i="0" u="none" strike="noStrike" baseline="0" dirty="0" smtClean="0">
              <a:solidFill>
                <a:srgbClr val="1B171B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• A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constant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stores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value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does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not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change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as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an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application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executes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. In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other</a:t>
            </a:r>
            <a:r>
              <a:rPr lang="de-DE" sz="2600" dirty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words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, a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constant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remains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constant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as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an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application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executes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algn="just"/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• </a:t>
            </a:r>
            <a:r>
              <a:rPr lang="de-DE" sz="2600" b="0" i="0" u="none" strike="noStrike" baseline="0" dirty="0" err="1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declare</a:t>
            </a:r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de-DE" sz="2600" b="0" i="0" u="none" strike="noStrike" baseline="0" dirty="0" err="1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constant</a:t>
            </a:r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de-DE" sz="2600" b="0" i="0" u="none" strike="noStrike" baseline="0" dirty="0" err="1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you</a:t>
            </a:r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begin</a:t>
            </a:r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declaration</a:t>
            </a:r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statement</a:t>
            </a:r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 final</a:t>
            </a:r>
            <a:r>
              <a:rPr lang="de-DE" sz="2600" b="0" i="0" u="none" strike="noStrike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keyword</a:t>
            </a:r>
            <a:r>
              <a:rPr lang="de-DE" sz="2600" b="0" i="0" u="none" strike="noStrike" baseline="0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de-DE" sz="2600" b="0" i="0" u="none" strike="noStrike" dirty="0" smtClean="0">
                <a:solidFill>
                  <a:srgbClr val="1C15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After </a:t>
            </a:r>
            <a:r>
              <a:rPr lang="de-DE" sz="2600" b="0" i="0" u="none" strike="noStrike" baseline="0" dirty="0" err="1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de-DE" sz="2600" b="0" i="0" u="none" strike="noStrike" baseline="0" dirty="0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de-DE" sz="2600" b="0" i="0" u="none" strike="noStrike" baseline="0" dirty="0" err="1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2600" b="0" i="0" u="none" strike="noStrike" baseline="0" dirty="0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skills</a:t>
            </a:r>
            <a:r>
              <a:rPr lang="de-DE" sz="2600" b="0" i="0" u="none" strike="noStrike" baseline="0" dirty="0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de-DE" sz="2600" b="0" i="0" u="none" strike="noStrike" baseline="0" dirty="0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initializing</a:t>
            </a:r>
            <a:r>
              <a:rPr lang="de-DE" sz="2600" b="0" i="0" u="none" strike="noStrike" baseline="0" dirty="0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 variables also </a:t>
            </a:r>
            <a:r>
              <a:rPr lang="de-DE" sz="2600" b="0" i="0" u="none" strike="noStrike" baseline="0" dirty="0" err="1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apply</a:t>
            </a:r>
            <a:r>
              <a:rPr lang="de-DE" sz="2600" b="0" i="0" u="none" strike="noStrike" baseline="0" dirty="0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2600" b="0" i="0" u="none" strike="noStrike" baseline="0" dirty="0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constants</a:t>
            </a:r>
            <a:r>
              <a:rPr lang="de-DE" sz="2600" b="0" i="0" u="none" strike="noStrike" baseline="0" dirty="0" smtClean="0">
                <a:solidFill>
                  <a:srgbClr val="1B151C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algn="just"/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•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make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easy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distinguish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variables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constants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most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Java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developers</a:t>
            </a:r>
            <a:r>
              <a:rPr lang="de-DE" sz="2600" dirty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camel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case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variables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all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caps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constants</a:t>
            </a:r>
            <a:r>
              <a:rPr lang="de-DE" sz="26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algn="just"/>
            <a:endParaRPr lang="de-DE" sz="2600" b="0" i="0" u="none" strike="noStrike" baseline="0" dirty="0" smtClean="0">
              <a:solidFill>
                <a:srgbClr val="140F1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de-DE" sz="2600" b="1" i="0" u="none" strike="noStrike" baseline="0" dirty="0" err="1" smtClean="0">
                <a:solidFill>
                  <a:srgbClr val="140F16"/>
                </a:solidFill>
                <a:latin typeface="Calibri" charset="0"/>
                <a:ea typeface="Calibri" charset="0"/>
                <a:cs typeface="Calibri" charset="0"/>
              </a:rPr>
              <a:t>Naming</a:t>
            </a:r>
            <a:r>
              <a:rPr lang="de-DE" sz="2600" b="1" i="0" u="none" strike="noStrike" baseline="0" dirty="0" smtClean="0">
                <a:solidFill>
                  <a:srgbClr val="140F16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1" i="0" u="none" strike="noStrike" baseline="0" dirty="0" err="1" smtClean="0">
                <a:solidFill>
                  <a:srgbClr val="140F16"/>
                </a:solidFill>
                <a:latin typeface="Calibri" charset="0"/>
                <a:ea typeface="Calibri" charset="0"/>
                <a:cs typeface="Calibri" charset="0"/>
              </a:rPr>
              <a:t>conventions</a:t>
            </a:r>
            <a:endParaRPr lang="de-DE" sz="2600" b="1" i="0" u="none" strike="noStrike" baseline="0" dirty="0" smtClean="0">
              <a:solidFill>
                <a:srgbClr val="140F1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endParaRPr lang="de-DE" sz="2600" b="1" i="0" u="none" strike="noStrike" baseline="0" dirty="0" smtClean="0">
              <a:solidFill>
                <a:srgbClr val="140F1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•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Capitalize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all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letters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constants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separate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words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de-DE" sz="2600" dirty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underscores</a:t>
            </a:r>
            <a:r>
              <a:rPr lang="de-DE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algn="just"/>
            <a:r>
              <a:rPr lang="de-DE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• Try </a:t>
            </a:r>
            <a:r>
              <a:rPr lang="de-DE" sz="2600" b="0" i="0" u="none" strike="noStrike" baseline="0" dirty="0" err="1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de-DE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meaningful</a:t>
            </a:r>
            <a:r>
              <a:rPr lang="de-DE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names</a:t>
            </a:r>
            <a:r>
              <a:rPr lang="de-DE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that</a:t>
            </a:r>
            <a:r>
              <a:rPr lang="de-DE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are</a:t>
            </a:r>
            <a:r>
              <a:rPr lang="de-DE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 easy </a:t>
            </a:r>
            <a:r>
              <a:rPr lang="de-DE" sz="2600" b="0" i="0" u="none" strike="noStrike" baseline="0" dirty="0" err="1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600" b="0" i="0" u="none" strike="noStrike" baseline="0" dirty="0" err="1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remember</a:t>
            </a:r>
            <a:r>
              <a:rPr lang="de-DE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4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8930" y="415409"/>
            <a:ext cx="55125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E191B"/>
                </a:solidFill>
                <a:latin typeface="Calibri" charset="0"/>
                <a:ea typeface="Calibri" charset="0"/>
                <a:cs typeface="Calibri" charset="0"/>
              </a:rPr>
              <a:t>How to code arithmetic expressions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8947" y="1086922"/>
            <a:ext cx="4920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40F16"/>
                </a:solidFill>
                <a:latin typeface="Calibri" charset="0"/>
                <a:ea typeface="Calibri" charset="0"/>
                <a:cs typeface="Calibri" charset="0"/>
              </a:rPr>
              <a:t>The arithmetic binary operators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905000"/>
            <a:ext cx="9461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2087" y="685592"/>
            <a:ext cx="633888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51015"/>
                </a:solidFill>
                <a:latin typeface="Calibri" charset="0"/>
                <a:ea typeface="Calibri" charset="0"/>
                <a:cs typeface="Calibri" charset="0"/>
              </a:rPr>
              <a:t>Code that initializes two integer values</a:t>
            </a:r>
          </a:p>
          <a:p>
            <a:endParaRPr lang="en-US" sz="2800" b="1" i="0" u="none" strike="noStrike" baseline="0" dirty="0" smtClean="0">
              <a:solidFill>
                <a:srgbClr val="15101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is-IS" sz="2800" b="0" i="0" u="none" strike="noStrike" baseline="0" dirty="0" smtClean="0">
                <a:solidFill>
                  <a:srgbClr val="0C070B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is-I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 x = 14;</a:t>
            </a:r>
          </a:p>
          <a:p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fr-FR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y = 8;</a:t>
            </a:r>
          </a:p>
          <a:p>
            <a:endParaRPr lang="fr-FR" sz="2800" b="1" i="0" u="none" strike="noStrike" baseline="0" dirty="0" smtClean="0">
              <a:solidFill>
                <a:srgbClr val="140F17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800" b="1" i="0" u="none" strike="noStrike" baseline="0" dirty="0" smtClean="0">
                <a:solidFill>
                  <a:srgbClr val="140F17"/>
                </a:solidFill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fr-FR" sz="2800" b="1" i="0" u="none" strike="noStrike" baseline="0" dirty="0" err="1" smtClean="0">
                <a:solidFill>
                  <a:srgbClr val="140F17"/>
                </a:solidFill>
                <a:latin typeface="Calibri" charset="0"/>
                <a:ea typeface="Calibri" charset="0"/>
                <a:cs typeface="Calibri" charset="0"/>
              </a:rPr>
              <a:t>perform</a:t>
            </a:r>
            <a:r>
              <a:rPr lang="fr-FR" sz="2800" b="1" i="0" u="none" strike="noStrike" baseline="0" dirty="0" smtClean="0">
                <a:solidFill>
                  <a:srgbClr val="140F17"/>
                </a:solidFill>
                <a:latin typeface="Calibri" charset="0"/>
                <a:ea typeface="Calibri" charset="0"/>
                <a:cs typeface="Calibri" charset="0"/>
              </a:rPr>
              <a:t> addition and </a:t>
            </a:r>
            <a:r>
              <a:rPr lang="fr-FR" sz="2800" b="1" i="0" u="none" strike="noStrike" baseline="0" dirty="0" err="1" smtClean="0">
                <a:solidFill>
                  <a:srgbClr val="140F17"/>
                </a:solidFill>
                <a:latin typeface="Calibri" charset="0"/>
                <a:ea typeface="Calibri" charset="0"/>
                <a:cs typeface="Calibri" charset="0"/>
              </a:rPr>
              <a:t>subtraction</a:t>
            </a:r>
            <a:endParaRPr lang="fr-FR" sz="2800" b="1" i="0" u="none" strike="noStrike" baseline="0" dirty="0" smtClean="0">
              <a:solidFill>
                <a:srgbClr val="140F17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fr-FR" sz="2800" b="0" i="0" u="none" strike="noStrike" baseline="0" dirty="0" smtClean="0">
              <a:solidFill>
                <a:srgbClr val="0B060A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800" b="0" i="0" u="none" strike="noStrike" baseline="0" dirty="0" smtClean="0">
                <a:solidFill>
                  <a:srgbClr val="0B060A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fr-FR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result1 = x + y;</a:t>
            </a:r>
          </a:p>
          <a:p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fr-FR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result2 = x – y;</a:t>
            </a:r>
          </a:p>
          <a:p>
            <a:endParaRPr lang="fr-FR" sz="2800" b="1" i="0" u="none" strike="noStrike" baseline="0" dirty="0" smtClean="0">
              <a:solidFill>
                <a:srgbClr val="150F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800" b="1" i="0" u="none" strike="noStrike" baseline="0" dirty="0" smtClean="0">
                <a:solidFill>
                  <a:srgbClr val="150F16"/>
                </a:solidFill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fr-FR" sz="2800" b="1" i="0" u="none" strike="noStrike" baseline="0" dirty="0" err="1" smtClean="0">
                <a:solidFill>
                  <a:srgbClr val="150F16"/>
                </a:solidFill>
                <a:latin typeface="Calibri" charset="0"/>
                <a:ea typeface="Calibri" charset="0"/>
                <a:cs typeface="Calibri" charset="0"/>
              </a:rPr>
              <a:t>perform</a:t>
            </a:r>
            <a:r>
              <a:rPr lang="fr-FR" sz="2800" b="1" i="0" u="none" strike="noStrike" baseline="0" dirty="0" smtClean="0">
                <a:solidFill>
                  <a:srgbClr val="150F16"/>
                </a:solidFill>
                <a:latin typeface="Calibri" charset="0"/>
                <a:ea typeface="Calibri" charset="0"/>
                <a:cs typeface="Calibri" charset="0"/>
              </a:rPr>
              <a:t> multiplication</a:t>
            </a:r>
          </a:p>
          <a:p>
            <a:endParaRPr lang="fr-FR" sz="2800" b="0" i="0" u="none" strike="noStrike" baseline="0" dirty="0" smtClean="0">
              <a:solidFill>
                <a:srgbClr val="0A060B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800" b="0" i="0" u="none" strike="noStrike" baseline="0" dirty="0" smtClean="0">
                <a:solidFill>
                  <a:srgbClr val="0A060B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fr-FR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result3 = x * y;</a:t>
            </a:r>
          </a:p>
        </p:txBody>
      </p:sp>
      <p:sp>
        <p:nvSpPr>
          <p:cNvPr id="3" name="Rectangle 2"/>
          <p:cNvSpPr/>
          <p:nvPr/>
        </p:nvSpPr>
        <p:spPr>
          <a:xfrm>
            <a:off x="6424612" y="370180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fr-FR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result1 = 22</a:t>
            </a:r>
          </a:p>
          <a:p>
            <a:r>
              <a:rPr lang="fr-FR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fr-FR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result2 = 6</a:t>
            </a:r>
          </a:p>
          <a:p>
            <a:endParaRPr lang="fr-FR" sz="28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fr-FR" sz="28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fr-FR" sz="28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result3 = 112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333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62076" y="514112"/>
            <a:ext cx="762476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51017"/>
                </a:solidFill>
                <a:latin typeface="Calibri" charset="0"/>
                <a:ea typeface="Calibri" charset="0"/>
                <a:cs typeface="Calibri" charset="0"/>
              </a:rPr>
              <a:t>How to perform integer division</a:t>
            </a:r>
          </a:p>
          <a:p>
            <a:endParaRPr lang="en-US" sz="2800" b="0" i="0" u="none" strike="noStrike" baseline="0" dirty="0" smtClean="0">
              <a:solidFill>
                <a:srgbClr val="0D070C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result4 = x / y;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result5 = x % y;</a:t>
            </a:r>
          </a:p>
          <a:p>
            <a:endParaRPr lang="en-US" sz="2800" b="1" i="0" u="none" strike="noStrike" baseline="0" dirty="0" smtClean="0">
              <a:solidFill>
                <a:srgbClr val="140F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40F16"/>
                </a:solidFill>
                <a:latin typeface="Calibri" charset="0"/>
                <a:ea typeface="Calibri" charset="0"/>
                <a:cs typeface="Calibri" charset="0"/>
              </a:rPr>
              <a:t>Code that initializes two double values</a:t>
            </a:r>
          </a:p>
          <a:p>
            <a:endParaRPr lang="en-US" sz="2800" b="0" i="0" u="none" strike="noStrike" baseline="0" dirty="0" smtClean="0">
              <a:solidFill>
                <a:srgbClr val="0B050C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0B050C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a = 8.5;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double b = 3.4;</a:t>
            </a:r>
          </a:p>
          <a:p>
            <a:endParaRPr lang="en-US" sz="2800" b="0" i="0" u="none" strike="noStrike" baseline="0" dirty="0" smtClean="0">
              <a:solidFill>
                <a:srgbClr val="0B050C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40F16"/>
                </a:solidFill>
                <a:latin typeface="Calibri" charset="0"/>
                <a:ea typeface="Calibri" charset="0"/>
                <a:cs typeface="Calibri" charset="0"/>
              </a:rPr>
              <a:t>How to perform decimal division</a:t>
            </a:r>
          </a:p>
          <a:p>
            <a:endParaRPr lang="en-US" sz="2800" b="0" i="0" u="none" strike="noStrike" baseline="0" dirty="0" smtClean="0">
              <a:solidFill>
                <a:srgbClr val="0A050A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0A050A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result6 = a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b; 	</a:t>
            </a:r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result6 = 2.5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91213" y="134847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result4 = 1</a:t>
            </a:r>
          </a:p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result5 = 6</a:t>
            </a:r>
          </a:p>
        </p:txBody>
      </p:sp>
    </p:spTree>
    <p:extLst>
      <p:ext uri="{BB962C8B-B14F-4D97-AF65-F5344CB8AC3E}">
        <p14:creationId xmlns:p14="http://schemas.microsoft.com/office/powerpoint/2010/main" val="119049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6278" y="539412"/>
            <a:ext cx="107823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61016"/>
                </a:solidFill>
                <a:latin typeface="Calibri" charset="0"/>
                <a:ea typeface="Calibri" charset="0"/>
                <a:cs typeface="Calibri" charset="0"/>
              </a:rPr>
              <a:t>Description</a:t>
            </a:r>
          </a:p>
          <a:p>
            <a:pPr algn="just"/>
            <a:endParaRPr lang="en-US" sz="2800" b="0" i="0" u="none" strike="noStrike" baseline="0" dirty="0" smtClean="0">
              <a:solidFill>
                <a:srgbClr val="1D172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D1720"/>
                </a:solidFill>
                <a:latin typeface="Calibri" charset="0"/>
                <a:ea typeface="Calibri" charset="0"/>
                <a:cs typeface="Calibri" charset="0"/>
              </a:rPr>
              <a:t>• An arithmetic expression consists of arithmetic operators that operate on one or</a:t>
            </a:r>
            <a:r>
              <a:rPr lang="en-US" sz="2800" b="0" i="0" u="none" strike="noStrike" dirty="0" smtClean="0">
                <a:solidFill>
                  <a:srgbClr val="1D172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D1720"/>
                </a:solidFill>
                <a:latin typeface="Calibri" charset="0"/>
                <a:ea typeface="Calibri" charset="0"/>
                <a:cs typeface="Calibri" charset="0"/>
              </a:rPr>
              <a:t>more numbers known as operands.</a:t>
            </a:r>
          </a:p>
          <a:p>
            <a:pPr algn="just"/>
            <a:endParaRPr lang="en-US" sz="2800" b="0" i="0" u="none" strike="noStrike" baseline="0" dirty="0" smtClean="0">
              <a:solidFill>
                <a:srgbClr val="1D172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C151F"/>
                </a:solidFill>
                <a:latin typeface="Calibri" charset="0"/>
                <a:ea typeface="Calibri" charset="0"/>
                <a:cs typeface="Calibri" charset="0"/>
              </a:rPr>
              <a:t>• Binary operators operate on two operands.</a:t>
            </a:r>
          </a:p>
          <a:p>
            <a:pPr algn="just"/>
            <a:endParaRPr lang="en-US" sz="2800" b="0" i="0" u="none" strike="noStrike" baseline="0" dirty="0" smtClean="0">
              <a:solidFill>
                <a:srgbClr val="1B141C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• An assignment statement can assign the value of an expression to a variable. Then,</a:t>
            </a:r>
            <a:r>
              <a:rPr lang="en-US" sz="2800" b="0" i="0" u="none" strike="noStrike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when Java executes the assignment statement, it determines the value of the expression</a:t>
            </a:r>
            <a:r>
              <a:rPr lang="en-US" sz="2800" b="0" i="0" u="none" strike="noStrike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and stores the result in the variable.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24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5895" y="486846"/>
            <a:ext cx="4912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A161A"/>
                </a:solidFill>
                <a:latin typeface="Calibri" charset="0"/>
                <a:ea typeface="Calibri" charset="0"/>
                <a:cs typeface="Calibri" charset="0"/>
              </a:rPr>
              <a:t>How to use the unary operators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89075" y="1415534"/>
            <a:ext cx="4831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41016"/>
                </a:solidFill>
                <a:latin typeface="Calibri" charset="0"/>
                <a:ea typeface="Calibri" charset="0"/>
                <a:cs typeface="Calibri" charset="0"/>
              </a:rPr>
              <a:t>The arithmetic unary operators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5" y="2074863"/>
            <a:ext cx="9156700" cy="2108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5895" y="4512552"/>
            <a:ext cx="95598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A typical statement that uses the increment operator</a:t>
            </a:r>
          </a:p>
          <a:p>
            <a:endParaRPr lang="nb-NO" sz="2800" b="0" i="0" u="none" strike="noStrike" baseline="0" dirty="0" smtClean="0">
              <a:solidFill>
                <a:srgbClr val="0A050A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nb-NO" sz="2800" dirty="0">
                <a:solidFill>
                  <a:srgbClr val="0A050A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i = 1;</a:t>
            </a:r>
            <a:endParaRPr lang="bg-BG" sz="2800" b="0" i="1" u="none" strike="noStrike" baseline="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++; 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0" u="none" strike="noStrike" baseline="0" dirty="0" smtClean="0">
                <a:solidFill>
                  <a:srgbClr val="0E0509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after execution, 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= 2</a:t>
            </a: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078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79" y="380875"/>
            <a:ext cx="11344275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00B11"/>
                </a:solidFill>
                <a:latin typeface="Calibri" charset="0"/>
                <a:ea typeface="Calibri" charset="0"/>
                <a:cs typeface="Calibri" charset="0"/>
              </a:rPr>
              <a:t>A typical statement that uses the decrement operator</a:t>
            </a:r>
          </a:p>
          <a:p>
            <a:endParaRPr lang="en-US" sz="2800" b="1" i="0" u="none" strike="noStrike" baseline="0" dirty="0" smtClean="0">
              <a:solidFill>
                <a:srgbClr val="100B1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i = 10;</a:t>
            </a:r>
            <a:endParaRPr lang="bg-BG" sz="2800" b="0" i="1" u="none" strike="noStrike" baseline="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--; 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	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after execution, 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= 9</a:t>
            </a:r>
          </a:p>
          <a:p>
            <a:endParaRPr lang="en-US" sz="2800" b="0" i="1" u="none" strike="noStrike" baseline="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50F16"/>
                </a:solidFill>
                <a:latin typeface="Calibri" charset="0"/>
                <a:ea typeface="Calibri" charset="0"/>
                <a:cs typeface="Calibri" charset="0"/>
              </a:rPr>
              <a:t>How to post fix an increment operator</a:t>
            </a:r>
          </a:p>
          <a:p>
            <a:endParaRPr lang="is-IS" sz="2800" b="0" i="0" u="none" strike="noStrike" baseline="0" dirty="0" smtClean="0">
              <a:solidFill>
                <a:srgbClr val="0E080D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is-I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is-I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 x = 14;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result = x++; 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// after execution, x = 15, result = 14</a:t>
            </a:r>
          </a:p>
          <a:p>
            <a:endParaRPr lang="en-US" sz="2800" b="0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How to prefix an increment operator</a:t>
            </a:r>
          </a:p>
          <a:p>
            <a:endParaRPr lang="is-IS" sz="2800" b="0" i="0" u="none" strike="noStrike" baseline="0" dirty="0" smtClean="0">
              <a:solidFill>
                <a:srgbClr val="0C080D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is-I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int x = 14;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result = ++x; 		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after execution, x = 15, result = 15</a:t>
            </a:r>
          </a:p>
          <a:p>
            <a:endParaRPr lang="en-US" sz="2800" b="0" i="0" u="none" strike="noStrike" baseline="0" dirty="0" smtClean="0">
              <a:solidFill>
                <a:srgbClr val="141016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3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4899" y="1120676"/>
            <a:ext cx="84248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41016"/>
                </a:solidFill>
                <a:latin typeface="Calibri" charset="0"/>
                <a:ea typeface="Calibri" charset="0"/>
                <a:cs typeface="Calibri" charset="0"/>
              </a:rPr>
              <a:t>How to reverse the value of a number</a:t>
            </a:r>
          </a:p>
          <a:p>
            <a:endParaRPr lang="en-US" sz="2800" b="0" i="0" u="none" strike="noStrike" baseline="0" dirty="0" smtClean="0">
              <a:solidFill>
                <a:srgbClr val="14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is-I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 x = 14;</a:t>
            </a:r>
          </a:p>
          <a:p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result = -x; 	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result = -14</a:t>
            </a:r>
          </a:p>
          <a:p>
            <a:endParaRPr lang="en-US" sz="2800" b="0" i="0" u="none" strike="noStrike" baseline="0" dirty="0" smtClean="0">
              <a:solidFill>
                <a:srgbClr val="14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41016"/>
                </a:solidFill>
                <a:latin typeface="Calibri" charset="0"/>
                <a:ea typeface="Calibri" charset="0"/>
                <a:cs typeface="Calibri" charset="0"/>
              </a:rPr>
              <a:t>How to perform an arithmetic operation on a character</a:t>
            </a:r>
          </a:p>
          <a:p>
            <a:endParaRPr lang="en-US" sz="2800" b="0" i="0" u="none" strike="noStrike" baseline="0" dirty="0" smtClean="0">
              <a:solidFill>
                <a:srgbClr val="0B060C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char letter1 = 'C';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char letter2 = ++letter1</a:t>
            </a:r>
            <a:r>
              <a:rPr lang="en-US" sz="2800" b="0" i="0" u="none" strike="noStrike" baseline="0" dirty="0" smtClean="0">
                <a:solidFill>
                  <a:srgbClr val="0B050C"/>
                </a:solidFill>
                <a:latin typeface="Calibri" charset="0"/>
                <a:ea typeface="Calibri" charset="0"/>
                <a:cs typeface="Calibri" charset="0"/>
              </a:rPr>
              <a:t>;</a:t>
            </a:r>
          </a:p>
        </p:txBody>
      </p:sp>
      <p:sp>
        <p:nvSpPr>
          <p:cNvPr id="3" name="Rectangle 2"/>
          <p:cNvSpPr/>
          <p:nvPr/>
        </p:nvSpPr>
        <p:spPr>
          <a:xfrm>
            <a:off x="5691195" y="413688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letter1 = 'C' Unicode integer is 67</a:t>
            </a:r>
          </a:p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letter2 = 'D' Unicode integer is 68</a:t>
            </a:r>
            <a:endParaRPr lang="en-US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9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7242" y="616689"/>
            <a:ext cx="1081563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Description</a:t>
            </a:r>
          </a:p>
          <a:p>
            <a:pPr algn="just"/>
            <a:endParaRPr lang="en-US" sz="1400" b="1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D161E"/>
                </a:solidFill>
                <a:latin typeface="Calibri" charset="0"/>
                <a:ea typeface="Calibri" charset="0"/>
                <a:cs typeface="Calibri" charset="0"/>
              </a:rPr>
              <a:t>• Unary operators operate on just one operand.</a:t>
            </a:r>
          </a:p>
          <a:p>
            <a:pPr algn="just"/>
            <a:endParaRPr lang="en-US" sz="1400" b="0" i="0" u="none" strike="noStrike" baseline="0" dirty="0" smtClean="0">
              <a:solidFill>
                <a:srgbClr val="1D161E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D161E"/>
                </a:solidFill>
                <a:latin typeface="Calibri" charset="0"/>
                <a:ea typeface="Calibri" charset="0"/>
                <a:cs typeface="Calibri" charset="0"/>
              </a:rPr>
              <a:t>• When you use an increment or decrement operator as a postfix to a variable, Java</a:t>
            </a:r>
            <a:r>
              <a:rPr lang="en-US" sz="2800" b="0" i="0" u="none" strike="noStrike" dirty="0" smtClean="0">
                <a:solidFill>
                  <a:srgbClr val="1D161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D161E"/>
                </a:solidFill>
                <a:latin typeface="Calibri" charset="0"/>
                <a:ea typeface="Calibri" charset="0"/>
                <a:cs typeface="Calibri" charset="0"/>
              </a:rPr>
              <a:t>performs the increment or decrement operation after other operations.</a:t>
            </a:r>
          </a:p>
          <a:p>
            <a:pPr algn="just"/>
            <a:endParaRPr lang="en-US" sz="1400" b="0" i="0" u="none" strike="noStrike" baseline="0" dirty="0" smtClean="0">
              <a:solidFill>
                <a:srgbClr val="1D161E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• When you use an increment or decrement operator as a prefix to a variable, Java</a:t>
            </a:r>
            <a:r>
              <a:rPr lang="en-US" sz="2800" b="0" i="0" u="none" strike="noStrike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performs the increment or decrement operation before other operations.</a:t>
            </a:r>
          </a:p>
          <a:p>
            <a:pPr algn="just"/>
            <a:endParaRPr lang="en-US" sz="1400" b="0" i="0" u="none" strike="noStrike" baseline="0" dirty="0" smtClean="0">
              <a:solidFill>
                <a:srgbClr val="1C151D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• If you code an increment or decrement operation as a single statement, not as part</a:t>
            </a:r>
            <a:r>
              <a:rPr lang="en-US" sz="2800" b="0" i="0" u="none" strike="noStrike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of an expression, it doesn't matter whether the operator is prefixed or </a:t>
            </a:r>
            <a:r>
              <a:rPr lang="en-US" sz="2800" b="0" i="0" u="none" strike="noStrike" baseline="0" dirty="0" err="1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postfixed</a:t>
            </a:r>
            <a:r>
              <a:rPr lang="en-US" sz="28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1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7480" y="173023"/>
            <a:ext cx="7738281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i="0" u="none" strike="noStrike" baseline="0" dirty="0" smtClean="0">
                <a:solidFill>
                  <a:srgbClr val="140C11"/>
                </a:solidFill>
                <a:latin typeface="Calibri" charset="0"/>
                <a:ea typeface="Calibri" charset="0"/>
                <a:cs typeface="Calibri" charset="0"/>
              </a:rPr>
              <a:t>Basic skills for working with data</a:t>
            </a:r>
          </a:p>
          <a:p>
            <a:r>
              <a:rPr lang="en-US" sz="2500" b="0" i="0" u="none" strike="noStrike" baseline="0" dirty="0" smtClean="0">
                <a:solidFill>
                  <a:srgbClr val="271B25"/>
                </a:solidFill>
                <a:latin typeface="Calibri" charset="0"/>
                <a:ea typeface="Calibri" charset="0"/>
                <a:cs typeface="Calibri" charset="0"/>
              </a:rPr>
              <a:t>	The eight primitive data types </a:t>
            </a:r>
          </a:p>
          <a:p>
            <a:r>
              <a:rPr lang="en-US" sz="2500" b="0" i="0" u="none" strike="noStrike" baseline="0" dirty="0" smtClean="0">
                <a:solidFill>
                  <a:srgbClr val="251A25"/>
                </a:solidFill>
                <a:latin typeface="Calibri" charset="0"/>
                <a:ea typeface="Calibri" charset="0"/>
                <a:cs typeface="Calibri" charset="0"/>
              </a:rPr>
              <a:t>	How to declare and initialize variables </a:t>
            </a:r>
          </a:p>
          <a:p>
            <a:r>
              <a:rPr lang="en-US" sz="2500" b="0" i="0" u="none" strike="noStrike" baseline="0" dirty="0" smtClean="0">
                <a:solidFill>
                  <a:srgbClr val="231A24"/>
                </a:solidFill>
                <a:latin typeface="Calibri" charset="0"/>
                <a:ea typeface="Calibri" charset="0"/>
                <a:cs typeface="Calibri" charset="0"/>
              </a:rPr>
              <a:t>	How to declare and initialize constants</a:t>
            </a:r>
          </a:p>
          <a:p>
            <a:endParaRPr lang="en-US" sz="1400" b="0" i="0" u="none" strike="noStrike" baseline="0" dirty="0" smtClean="0">
              <a:solidFill>
                <a:srgbClr val="231A24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500" b="1" i="0" u="none" strike="noStrike" baseline="0" dirty="0" smtClean="0">
                <a:solidFill>
                  <a:srgbClr val="140D12"/>
                </a:solidFill>
                <a:latin typeface="Calibri" charset="0"/>
                <a:ea typeface="Calibri" charset="0"/>
                <a:cs typeface="Calibri" charset="0"/>
              </a:rPr>
              <a:t>How to code arithmetic expressions </a:t>
            </a:r>
          </a:p>
          <a:p>
            <a:r>
              <a:rPr lang="en-US" sz="2500" b="0" i="0" u="none" strike="noStrike" baseline="0" dirty="0" smtClean="0">
                <a:solidFill>
                  <a:srgbClr val="261D25"/>
                </a:solidFill>
                <a:latin typeface="Calibri" charset="0"/>
                <a:ea typeface="Calibri" charset="0"/>
                <a:cs typeface="Calibri" charset="0"/>
              </a:rPr>
              <a:t>	How to use the bin</a:t>
            </a:r>
            <a:r>
              <a:rPr lang="en-US" sz="2500" b="0" i="0" u="none" strike="noStrike" baseline="0" dirty="0" smtClean="0">
                <a:solidFill>
                  <a:srgbClr val="263243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500" b="0" i="0" u="none" strike="noStrike" baseline="0" dirty="0" smtClean="0">
                <a:solidFill>
                  <a:srgbClr val="261D25"/>
                </a:solidFill>
                <a:latin typeface="Calibri" charset="0"/>
                <a:ea typeface="Calibri" charset="0"/>
                <a:cs typeface="Calibri" charset="0"/>
              </a:rPr>
              <a:t>ry operators</a:t>
            </a:r>
          </a:p>
          <a:p>
            <a:r>
              <a:rPr lang="en-US" sz="2500" b="0" i="0" u="none" strike="noStrike" baseline="0" dirty="0" smtClean="0">
                <a:solidFill>
                  <a:srgbClr val="261B24"/>
                </a:solidFill>
                <a:latin typeface="Calibri" charset="0"/>
                <a:ea typeface="Calibri" charset="0"/>
                <a:cs typeface="Calibri" charset="0"/>
              </a:rPr>
              <a:t>	How to use the unary operators</a:t>
            </a:r>
          </a:p>
          <a:p>
            <a:r>
              <a:rPr lang="en-US" sz="2500" b="0" i="0" u="none" strike="noStrike" baseline="0" dirty="0" smtClean="0">
                <a:solidFill>
                  <a:srgbClr val="261D26"/>
                </a:solidFill>
                <a:latin typeface="Calibri" charset="0"/>
                <a:ea typeface="Calibri" charset="0"/>
                <a:cs typeface="Calibri" charset="0"/>
              </a:rPr>
              <a:t>	How to use the compound assignment operators </a:t>
            </a:r>
          </a:p>
          <a:p>
            <a:r>
              <a:rPr lang="en-US" sz="2500" b="0" i="0" u="none" strike="noStrike" baseline="0" dirty="0" smtClean="0">
                <a:solidFill>
                  <a:srgbClr val="281E27"/>
                </a:solidFill>
                <a:latin typeface="Calibri" charset="0"/>
                <a:ea typeface="Calibri" charset="0"/>
                <a:cs typeface="Calibri" charset="0"/>
              </a:rPr>
              <a:t>	How to work with the order of precedence </a:t>
            </a:r>
          </a:p>
          <a:p>
            <a:r>
              <a:rPr lang="en-US" sz="2500" b="0" i="0" u="none" strike="noStrike" baseline="0" dirty="0" smtClean="0">
                <a:solidFill>
                  <a:srgbClr val="271B25"/>
                </a:solidFill>
                <a:latin typeface="Calibri" charset="0"/>
                <a:ea typeface="Calibri" charset="0"/>
                <a:cs typeface="Calibri" charset="0"/>
              </a:rPr>
              <a:t>	How to work with casting </a:t>
            </a:r>
          </a:p>
          <a:p>
            <a:r>
              <a:rPr lang="en-US" sz="2500" b="0" i="0" u="none" strike="noStrike" baseline="0" dirty="0" smtClean="0">
                <a:solidFill>
                  <a:srgbClr val="140D13"/>
                </a:solidFill>
                <a:latin typeface="Calibri" charset="0"/>
                <a:ea typeface="Calibri" charset="0"/>
                <a:cs typeface="Calibri" charset="0"/>
              </a:rPr>
              <a:t>	How to use Java classes to work with numbers </a:t>
            </a:r>
          </a:p>
          <a:p>
            <a:endParaRPr lang="en-US" sz="1200" b="0" i="0" u="none" strike="noStrike" baseline="0" dirty="0" smtClean="0">
              <a:solidFill>
                <a:srgbClr val="140D13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500" b="1" i="0" u="none" strike="noStrike" baseline="0" dirty="0" smtClean="0">
                <a:solidFill>
                  <a:srgbClr val="251922"/>
                </a:solidFill>
                <a:latin typeface="Calibri" charset="0"/>
                <a:ea typeface="Calibri" charset="0"/>
                <a:cs typeface="Calibri" charset="0"/>
              </a:rPr>
              <a:t>How to use the Math class </a:t>
            </a:r>
          </a:p>
          <a:p>
            <a:r>
              <a:rPr lang="en-US" sz="2500" b="0" i="0" u="none" strike="noStrike" baseline="0" dirty="0" smtClean="0">
                <a:solidFill>
                  <a:srgbClr val="231722"/>
                </a:solidFill>
                <a:latin typeface="Calibri" charset="0"/>
                <a:ea typeface="Calibri" charset="0"/>
                <a:cs typeface="Calibri" charset="0"/>
              </a:rPr>
              <a:t>	How to use the </a:t>
            </a:r>
            <a:r>
              <a:rPr lang="en-US" sz="2500" b="0" i="0" u="none" strike="noStrike" baseline="0" dirty="0" err="1" smtClean="0">
                <a:solidFill>
                  <a:srgbClr val="231722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500" b="0" i="0" u="none" strike="noStrike" baseline="0" dirty="0" smtClean="0">
                <a:solidFill>
                  <a:srgbClr val="231722"/>
                </a:solidFill>
                <a:latin typeface="Calibri" charset="0"/>
                <a:ea typeface="Calibri" charset="0"/>
                <a:cs typeface="Calibri" charset="0"/>
              </a:rPr>
              <a:t> class </a:t>
            </a:r>
          </a:p>
          <a:p>
            <a:r>
              <a:rPr lang="en-US" sz="2500" b="0" i="0" u="none" strike="noStrike" baseline="0" dirty="0" smtClean="0">
                <a:solidFill>
                  <a:srgbClr val="251B25"/>
                </a:solidFill>
                <a:latin typeface="Calibri" charset="0"/>
                <a:ea typeface="Calibri" charset="0"/>
                <a:cs typeface="Calibri" charset="0"/>
              </a:rPr>
              <a:t>	How to fix rounding errors</a:t>
            </a:r>
          </a:p>
          <a:p>
            <a:endParaRPr lang="en-US" sz="1200" b="0" i="0" u="none" strike="noStrike" baseline="0" dirty="0" smtClean="0">
              <a:solidFill>
                <a:srgbClr val="251B2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500" b="1" i="0" u="none" strike="noStrike" baseline="0" dirty="0" smtClean="0">
                <a:solidFill>
                  <a:srgbClr val="160D13"/>
                </a:solidFill>
                <a:latin typeface="Calibri" charset="0"/>
                <a:ea typeface="Calibri" charset="0"/>
                <a:cs typeface="Calibri" charset="0"/>
              </a:rPr>
              <a:t>The Invoice </a:t>
            </a:r>
            <a:r>
              <a:rPr lang="en-US" sz="2500" b="1" i="0" u="none" strike="noStrike" baseline="0" dirty="0" err="1" smtClean="0">
                <a:solidFill>
                  <a:srgbClr val="160D13"/>
                </a:solidFill>
                <a:latin typeface="Calibri" charset="0"/>
                <a:ea typeface="Calibri" charset="0"/>
                <a:cs typeface="Calibri" charset="0"/>
              </a:rPr>
              <a:t>appIication</a:t>
            </a:r>
            <a:endParaRPr lang="en-US" sz="25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1849" y="415408"/>
            <a:ext cx="7427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A161A"/>
                </a:solidFill>
                <a:latin typeface="Calibri" charset="0"/>
                <a:ea typeface="Calibri" charset="0"/>
                <a:cs typeface="Calibri" charset="0"/>
              </a:rPr>
              <a:t>How to use the compound assignment operators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96057" y="1258371"/>
            <a:ext cx="5719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The compound assignment operators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5" y="1901302"/>
            <a:ext cx="10109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3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4324" y="277623"/>
            <a:ext cx="12030076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Statements that use the same variable on both sides of the equals sign</a:t>
            </a:r>
          </a:p>
          <a:p>
            <a:endParaRPr lang="en-US" sz="1400" b="1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b="0" i="1" u="none" strike="noStrike" baseline="0" dirty="0" smtClean="0">
                <a:solidFill>
                  <a:srgbClr val="09060C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count = count + 1; 			</a:t>
            </a:r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count is increased by 1</a:t>
            </a:r>
          </a:p>
          <a:p>
            <a:r>
              <a:rPr lang="en-US" sz="26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c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ount = count - 1; 			</a:t>
            </a:r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count is decreased by 1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total = total + 100.0; 		</a:t>
            </a:r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total is increased by 100.0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total = total - 100.0; 			</a:t>
            </a:r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total is decreased by 100.0</a:t>
            </a:r>
          </a:p>
          <a:p>
            <a:r>
              <a:rPr lang="en-US" sz="26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price = 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price * .8; 			</a:t>
            </a:r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price is multiplied by .8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sum = sum +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nextNumber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; 	</a:t>
            </a:r>
            <a:r>
              <a:rPr lang="en-US" sz="2600" b="0" i="1" u="none" strike="noStrike" baseline="0" dirty="0" smtClean="0">
                <a:solidFill>
                  <a:srgbClr val="0D070E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4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sum is increased by the value of </a:t>
            </a:r>
            <a:r>
              <a:rPr lang="en-US" sz="24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nextNumber</a:t>
            </a:r>
            <a:endParaRPr lang="en-US" sz="24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1400" b="0" i="1" u="none" strike="noStrike" baseline="0" dirty="0" smtClean="0">
              <a:solidFill>
                <a:srgbClr val="0D070D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Statements that use the compound assignment operators</a:t>
            </a:r>
          </a:p>
          <a:p>
            <a:endParaRPr lang="en-US" sz="1400" b="1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b="0" i="0" u="none" strike="noStrike" baseline="0" dirty="0" smtClean="0">
                <a:solidFill>
                  <a:srgbClr val="0B080E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count += 1; 		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count is increased by 1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count -= 1; 		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count is decreased by 1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total += 100.0; 	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total is increased by 100.0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total -= 100.0; 	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total is decreased by 100.0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price *= .8; 		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price is multiplied by .8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sum +=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nextNumber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; 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sum is increased by the value of </a:t>
            </a:r>
            <a:r>
              <a:rPr lang="en-US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nextNumber</a:t>
            </a:r>
            <a:endParaRPr lang="en-US" sz="26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36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4836" y="920800"/>
            <a:ext cx="108680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61016"/>
                </a:solidFill>
                <a:latin typeface="Calibri" charset="0"/>
                <a:ea typeface="Calibri" charset="0"/>
                <a:cs typeface="Calibri" charset="0"/>
              </a:rPr>
              <a:t>Description</a:t>
            </a:r>
          </a:p>
          <a:p>
            <a:pPr algn="just"/>
            <a:endParaRPr lang="en-US" sz="2800" b="0" i="0" u="none" strike="noStrike" baseline="0" dirty="0" smtClean="0">
              <a:solidFill>
                <a:srgbClr val="16101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C161E"/>
                </a:solidFill>
                <a:latin typeface="Calibri" charset="0"/>
                <a:ea typeface="Calibri" charset="0"/>
                <a:cs typeface="Calibri" charset="0"/>
              </a:rPr>
              <a:t>• Besides the assignment operator ( = ), Java provides for five compound assignment</a:t>
            </a:r>
            <a:r>
              <a:rPr lang="en-US" sz="2800" b="0" i="0" u="none" strike="noStrike" dirty="0" smtClean="0">
                <a:solidFill>
                  <a:srgbClr val="1C161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61E"/>
                </a:solidFill>
                <a:latin typeface="Calibri" charset="0"/>
                <a:ea typeface="Calibri" charset="0"/>
                <a:cs typeface="Calibri" charset="0"/>
              </a:rPr>
              <a:t>operators. These operators provide a shorthand way to code common assignment</a:t>
            </a:r>
            <a:r>
              <a:rPr lang="en-US" sz="2800" b="0" i="0" u="none" strike="noStrike" dirty="0" smtClean="0">
                <a:solidFill>
                  <a:srgbClr val="1C161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61E"/>
                </a:solidFill>
                <a:latin typeface="Calibri" charset="0"/>
                <a:ea typeface="Calibri" charset="0"/>
                <a:cs typeface="Calibri" charset="0"/>
              </a:rPr>
              <a:t>operations.</a:t>
            </a:r>
          </a:p>
          <a:p>
            <a:pPr algn="just"/>
            <a:endParaRPr lang="en-US" sz="2800" b="0" i="0" u="none" strike="noStrike" baseline="0" dirty="0" smtClean="0">
              <a:solidFill>
                <a:srgbClr val="1C161E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F1721"/>
                </a:solidFill>
                <a:latin typeface="Calibri" charset="0"/>
                <a:ea typeface="Calibri" charset="0"/>
                <a:cs typeface="Calibri" charset="0"/>
              </a:rPr>
              <a:t>• The compound assignment operators are also referred to as the</a:t>
            </a:r>
            <a:r>
              <a:rPr lang="en-US" sz="2800" b="0" i="0" u="none" strike="noStrike" dirty="0" smtClean="0">
                <a:solidFill>
                  <a:srgbClr val="1F172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F1721"/>
                </a:solidFill>
                <a:latin typeface="Calibri" charset="0"/>
                <a:ea typeface="Calibri" charset="0"/>
                <a:cs typeface="Calibri" charset="0"/>
              </a:rPr>
              <a:t>augmented assignment</a:t>
            </a:r>
            <a:r>
              <a:rPr lang="en-US" sz="2800" b="0" i="0" u="none" strike="noStrike" dirty="0" smtClean="0">
                <a:solidFill>
                  <a:srgbClr val="1F172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F1721"/>
                </a:solidFill>
                <a:latin typeface="Calibri" charset="0"/>
                <a:ea typeface="Calibri" charset="0"/>
                <a:cs typeface="Calibri" charset="0"/>
              </a:rPr>
              <a:t>operators.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93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5797" y="101081"/>
            <a:ext cx="6538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A161A"/>
                </a:solidFill>
                <a:latin typeface="Calibri" charset="0"/>
                <a:ea typeface="Calibri" charset="0"/>
                <a:cs typeface="Calibri" charset="0"/>
              </a:rPr>
              <a:t>How to work with the order of precedence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6312" y="604209"/>
            <a:ext cx="11110913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50F16"/>
                </a:solidFill>
                <a:latin typeface="Calibri" charset="0"/>
                <a:ea typeface="Calibri" charset="0"/>
                <a:cs typeface="Calibri" charset="0"/>
              </a:rPr>
              <a:t>The order of precedence for arithmetic operations</a:t>
            </a:r>
          </a:p>
          <a:p>
            <a:endParaRPr lang="en-US" sz="1400" b="0" i="0" u="none" strike="noStrike" baseline="0" dirty="0" smtClean="0">
              <a:solidFill>
                <a:srgbClr val="19121B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19121B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0" u="none" strike="noStrike" baseline="0" dirty="0" smtClean="0">
                <a:solidFill>
                  <a:srgbClr val="19121B"/>
                </a:solidFill>
                <a:latin typeface="Calibri" charset="0"/>
                <a:ea typeface="Calibri" charset="0"/>
                <a:cs typeface="Calibri" charset="0"/>
              </a:rPr>
              <a:t>1. Increment and decrement</a:t>
            </a:r>
          </a:p>
          <a:p>
            <a:r>
              <a:rPr lang="en-US" sz="2600" b="0" i="0" u="none" strike="noStrike" baseline="0" dirty="0" smtClean="0">
                <a:solidFill>
                  <a:srgbClr val="19141A"/>
                </a:solidFill>
                <a:latin typeface="Calibri" charset="0"/>
                <a:ea typeface="Calibri" charset="0"/>
                <a:cs typeface="Calibri" charset="0"/>
              </a:rPr>
              <a:t>	2. Positive and negative</a:t>
            </a:r>
          </a:p>
          <a:p>
            <a:r>
              <a:rPr lang="en-US" sz="2600" b="0" i="0" u="none" strike="noStrike" baseline="0" dirty="0" smtClean="0">
                <a:solidFill>
                  <a:srgbClr val="181319"/>
                </a:solidFill>
                <a:latin typeface="Calibri" charset="0"/>
                <a:ea typeface="Calibri" charset="0"/>
                <a:cs typeface="Calibri" charset="0"/>
              </a:rPr>
              <a:t>	3. Multiplication, division, and remainder</a:t>
            </a:r>
          </a:p>
          <a:p>
            <a:r>
              <a:rPr lang="en-US" sz="2600" b="0" i="0" u="none" strike="noStrike" baseline="0" dirty="0" smtClean="0">
                <a:solidFill>
                  <a:srgbClr val="18131B"/>
                </a:solidFill>
                <a:latin typeface="Calibri" charset="0"/>
                <a:ea typeface="Calibri" charset="0"/>
                <a:cs typeface="Calibri" charset="0"/>
              </a:rPr>
              <a:t>	4. Addition and subtraction</a:t>
            </a:r>
          </a:p>
          <a:p>
            <a:endParaRPr lang="en-US" sz="1400" b="0" i="0" u="none" strike="noStrike" baseline="0" dirty="0" smtClean="0">
              <a:solidFill>
                <a:srgbClr val="18131B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00B11"/>
                </a:solidFill>
                <a:latin typeface="Calibri" charset="0"/>
                <a:ea typeface="Calibri" charset="0"/>
                <a:cs typeface="Calibri" charset="0"/>
              </a:rPr>
              <a:t>Code that calculates a discounted price</a:t>
            </a:r>
          </a:p>
          <a:p>
            <a:r>
              <a:rPr lang="en-US" sz="2400" b="1" i="0" u="none" strike="noStrike" baseline="0" dirty="0" smtClean="0">
                <a:solidFill>
                  <a:srgbClr val="100B11"/>
                </a:solidFill>
                <a:latin typeface="Calibri" charset="0"/>
                <a:ea typeface="Calibri" charset="0"/>
                <a:cs typeface="Calibri" charset="0"/>
              </a:rPr>
              <a:t>	Using the default order of precedence</a:t>
            </a:r>
          </a:p>
          <a:p>
            <a:r>
              <a:rPr lang="en-US" sz="2800" b="0" i="0" u="none" strike="noStrike" baseline="0" dirty="0" smtClean="0">
                <a:solidFill>
                  <a:srgbClr val="100B11"/>
                </a:solidFill>
                <a:latin typeface="Calibri" charset="0"/>
                <a:ea typeface="Calibri" charset="0"/>
                <a:cs typeface="Calibri" charset="0"/>
              </a:rPr>
              <a:t>		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discountPercent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.2; 	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20% discount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	double price = 100; 			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P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100 price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	price = price * 1 -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discountPercent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; 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price = P99.8</a:t>
            </a:r>
          </a:p>
          <a:p>
            <a:endParaRPr lang="en-US" sz="1400" b="0" i="1" u="none" strike="noStrike" baseline="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1" u="none" strike="noStrike" baseline="0" dirty="0" smtClean="0">
                <a:latin typeface="Calibri" charset="0"/>
                <a:ea typeface="Calibri" charset="0"/>
                <a:cs typeface="Calibri" charset="0"/>
              </a:rPr>
              <a:t>Using parentheses to specify the order of precedence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	price = price * (1 -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discountPercent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);   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price = P80</a:t>
            </a:r>
            <a:endParaRPr lang="en-US" sz="26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09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2949" y="441423"/>
            <a:ext cx="1127283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Code that calculates the current value of a monthly investment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currentValue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5000;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double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monthlyInvestment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100;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double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yearlyInterestRate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.12;</a:t>
            </a:r>
          </a:p>
          <a:p>
            <a:endParaRPr lang="en-US" sz="1400" b="0" i="1" u="none" strike="noStrike" baseline="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30E13"/>
                </a:solidFill>
                <a:latin typeface="Calibri" charset="0"/>
                <a:ea typeface="Calibri" charset="0"/>
                <a:cs typeface="Calibri" charset="0"/>
              </a:rPr>
              <a:t>Using parentheses to specify the order of precedence</a:t>
            </a:r>
          </a:p>
          <a:p>
            <a:r>
              <a:rPr lang="en-US" sz="2800" b="0" i="0" u="none" strike="noStrike" baseline="0" dirty="0" smtClean="0">
                <a:solidFill>
                  <a:srgbClr val="0C070C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currentValue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(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currentValue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+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monthlyInvestment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 *</a:t>
            </a:r>
          </a:p>
          <a:p>
            <a:r>
              <a:rPr lang="en-US" sz="26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		     (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 + (yearlyInterestRatel12));</a:t>
            </a:r>
          </a:p>
          <a:p>
            <a:endParaRPr lang="en-US" sz="2800" b="0" i="1" u="none" strike="noStrike" baseline="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30E14"/>
                </a:solidFill>
                <a:latin typeface="Calibri" charset="0"/>
                <a:ea typeface="Calibri" charset="0"/>
                <a:cs typeface="Calibri" charset="0"/>
              </a:rPr>
              <a:t>Using separate statements to control the order of precedence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currentValue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+=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monthlyInvestment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; 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add investment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double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monthlyInterestRate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yearlyInterestRate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/ 12;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double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monthlyInterest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currentValue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*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monthlyInterestRate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currentValue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+=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monthlyInterest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; 		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add interest</a:t>
            </a:r>
            <a:endParaRPr lang="en-US" sz="26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72237" y="891927"/>
            <a:ext cx="542925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current value of investment account</a:t>
            </a:r>
          </a:p>
          <a:p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amount added each month</a:t>
            </a:r>
          </a:p>
          <a:p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yearly interest rate</a:t>
            </a:r>
          </a:p>
        </p:txBody>
      </p:sp>
    </p:spTree>
    <p:extLst>
      <p:ext uri="{BB962C8B-B14F-4D97-AF65-F5344CB8AC3E}">
        <p14:creationId xmlns:p14="http://schemas.microsoft.com/office/powerpoint/2010/main" val="429801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7712" y="777925"/>
            <a:ext cx="106965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Description</a:t>
            </a:r>
          </a:p>
          <a:p>
            <a:pPr algn="just"/>
            <a:endParaRPr lang="en-US" sz="2800" b="0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C151E"/>
                </a:solidFill>
                <a:latin typeface="Calibri" charset="0"/>
                <a:ea typeface="Calibri" charset="0"/>
                <a:cs typeface="Calibri" charset="0"/>
              </a:rPr>
              <a:t>• Unless parentheses are used, the operations in an expression takes place from left to</a:t>
            </a:r>
            <a:r>
              <a:rPr lang="en-US" sz="2800" b="0" i="0" u="none" strike="noStrike" dirty="0" smtClean="0">
                <a:solidFill>
                  <a:srgbClr val="1C151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E"/>
                </a:solidFill>
                <a:latin typeface="Calibri" charset="0"/>
                <a:ea typeface="Calibri" charset="0"/>
                <a:cs typeface="Calibri" charset="0"/>
              </a:rPr>
              <a:t>right in the order of precedence.</a:t>
            </a:r>
          </a:p>
          <a:p>
            <a:pPr algn="just"/>
            <a:endParaRPr lang="en-US" sz="2800" b="0" i="0" u="none" strike="noStrike" baseline="0" dirty="0" smtClean="0">
              <a:solidFill>
                <a:srgbClr val="1C151E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• To specify the sequence of operations, you can use parentheses. Then, the operations</a:t>
            </a:r>
            <a:r>
              <a:rPr lang="en-US" sz="2800" b="0" i="0" u="none" strike="noStrike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in the innermost set of parentheses are done first, followed by the operations</a:t>
            </a:r>
            <a:r>
              <a:rPr lang="en-US" sz="2800" b="0" i="0" u="none" strike="noStrike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in the next set, and so on.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35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9858" y="543996"/>
            <a:ext cx="3984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B161B"/>
                </a:solidFill>
                <a:latin typeface="Calibri" charset="0"/>
                <a:ea typeface="Calibri" charset="0"/>
                <a:cs typeface="Calibri" charset="0"/>
              </a:rPr>
              <a:t>How to work with casting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5570" y="1503076"/>
            <a:ext cx="866849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40E15"/>
                </a:solidFill>
                <a:latin typeface="Calibri" charset="0"/>
                <a:ea typeface="Calibri" charset="0"/>
                <a:cs typeface="Calibri" charset="0"/>
              </a:rPr>
              <a:t>How implicit casting works</a:t>
            </a:r>
          </a:p>
          <a:p>
            <a:endParaRPr lang="en-US" sz="2800" b="0" i="0" u="none" strike="noStrike" baseline="0" dirty="0" smtClean="0">
              <a:solidFill>
                <a:srgbClr val="140E1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40E15"/>
                </a:solidFill>
                <a:latin typeface="Calibri" charset="0"/>
                <a:ea typeface="Calibri" charset="0"/>
                <a:cs typeface="Calibri" charset="0"/>
              </a:rPr>
              <a:t>Data types</a:t>
            </a:r>
          </a:p>
          <a:p>
            <a:r>
              <a:rPr lang="en-US" sz="2800" b="0" i="0" u="none" strike="noStrike" baseline="0" dirty="0" smtClean="0">
                <a:solidFill>
                  <a:srgbClr val="171118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0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byte </a:t>
            </a:r>
            <a:r>
              <a:rPr lang="en-US" sz="2800" b="0" i="0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sz="2800" b="0" i="0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short</a:t>
            </a:r>
            <a:r>
              <a:rPr lang="en-US" sz="2800" b="0" i="0" u="none" strike="noStrike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sz="2800" b="0" i="0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0" u="none" strike="noStrike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 </a:t>
            </a:r>
            <a:r>
              <a:rPr lang="en-US" sz="2800" b="0" i="0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long</a:t>
            </a:r>
            <a:r>
              <a:rPr lang="en-US" sz="2800" b="0" i="0" u="none" strike="noStrike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sz="2800" b="0" i="0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float</a:t>
            </a:r>
            <a:r>
              <a:rPr lang="en-US" sz="2800" b="0" i="0" u="none" strike="noStrike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sz="2800" b="0" i="0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double</a:t>
            </a:r>
          </a:p>
          <a:p>
            <a:endParaRPr lang="en-US" sz="2800" b="0" i="0" u="none" strike="noStrike" baseline="0" dirty="0" smtClean="0">
              <a:solidFill>
                <a:srgbClr val="120E13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120E13"/>
                </a:solidFill>
                <a:latin typeface="Calibri" charset="0"/>
                <a:ea typeface="Calibri" charset="0"/>
                <a:cs typeface="Calibri" charset="0"/>
              </a:rPr>
              <a:t>Examples</a:t>
            </a:r>
          </a:p>
          <a:p>
            <a:endParaRPr lang="en-US" sz="2800" b="0" i="0" u="none" strike="noStrike" baseline="0" dirty="0" smtClean="0">
              <a:solidFill>
                <a:srgbClr val="0A060B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grade = 93;</a:t>
            </a:r>
          </a:p>
          <a:p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d = 95.0;</a:t>
            </a:r>
          </a:p>
          <a:p>
            <a:r>
              <a:rPr lang="da-DK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da-DK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i = 86, j = 91;</a:t>
            </a:r>
          </a:p>
          <a:p>
            <a:r>
              <a:rPr lang="da-DK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average = (d + i + j) /</a:t>
            </a:r>
            <a:r>
              <a:rPr lang="da-DK" sz="2800" b="0" i="1" u="none" strike="noStrike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a-DK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3;</a:t>
            </a:r>
          </a:p>
        </p:txBody>
      </p:sp>
      <p:sp>
        <p:nvSpPr>
          <p:cNvPr id="4" name="Rectangle 3"/>
          <p:cNvSpPr/>
          <p:nvPr/>
        </p:nvSpPr>
        <p:spPr>
          <a:xfrm>
            <a:off x="6222034" y="4457670"/>
            <a:ext cx="3604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0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convert</a:t>
            </a:r>
            <a:r>
              <a:rPr lang="en-US" sz="2800" b="0" i="0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0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to double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07752" y="5789681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convert 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and j to double values</a:t>
            </a:r>
          </a:p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average = 90.666666 •••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260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962" y="374390"/>
            <a:ext cx="11110913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40F15"/>
                </a:solidFill>
                <a:latin typeface="Calibri" charset="0"/>
                <a:ea typeface="Calibri" charset="0"/>
                <a:cs typeface="Calibri" charset="0"/>
              </a:rPr>
              <a:t>How to code an explicit cast</a:t>
            </a:r>
          </a:p>
          <a:p>
            <a:endParaRPr lang="en-US" sz="2800" b="1" i="0" u="none" strike="noStrike" baseline="0" dirty="0" smtClean="0">
              <a:solidFill>
                <a:srgbClr val="140F1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40F15"/>
                </a:solidFill>
                <a:latin typeface="Calibri" charset="0"/>
                <a:ea typeface="Calibri" charset="0"/>
                <a:cs typeface="Calibri" charset="0"/>
              </a:rPr>
              <a:t>Syntax</a:t>
            </a:r>
          </a:p>
          <a:p>
            <a:r>
              <a:rPr lang="en-US" sz="28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(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type) expression</a:t>
            </a:r>
          </a:p>
          <a:p>
            <a:endParaRPr lang="en-US" sz="2800" b="0" i="0" u="none" strike="noStrike" baseline="0" dirty="0" smtClean="0">
              <a:solidFill>
                <a:srgbClr val="120D12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20D12"/>
                </a:solidFill>
                <a:latin typeface="Calibri" charset="0"/>
                <a:ea typeface="Calibri" charset="0"/>
                <a:cs typeface="Calibri" charset="0"/>
              </a:rPr>
              <a:t>Examples</a:t>
            </a:r>
          </a:p>
          <a:p>
            <a:endParaRPr lang="en-US" sz="2800" b="0" i="0" u="none" strike="noStrike" baseline="0" dirty="0" smtClean="0">
              <a:solidFill>
                <a:srgbClr val="0A050C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grade = (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 93.75;	</a:t>
            </a:r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convert double to 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{grade = 93)</a:t>
            </a:r>
          </a:p>
          <a:p>
            <a:endParaRPr lang="en-US" sz="28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d = 95.0;</a:t>
            </a:r>
          </a:p>
          <a:p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bg-BG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nt</a:t>
            </a:r>
            <a:r>
              <a:rPr lang="bg-BG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</a:t>
            </a:r>
            <a:r>
              <a:rPr lang="bg-BG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86, 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j</a:t>
            </a:r>
            <a:r>
              <a:rPr lang="bg-BG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91;</a:t>
            </a:r>
            <a:r>
              <a:rPr lang="en-US" sz="2800" b="0" i="1" u="none" strike="noStrike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average = ((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)d +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+ j) /</a:t>
            </a:r>
            <a:r>
              <a:rPr lang="en-US" sz="2800" b="0" i="1" u="none" strike="noStrike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3; 	       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convert d to 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value (average = 90)</a:t>
            </a:r>
          </a:p>
          <a:p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remainder = ((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)d +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+ j) % 3; </a:t>
            </a:r>
            <a:r>
              <a:rPr lang="en-US" sz="2800" b="0" i="1" u="none" strike="noStrike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convert d to 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value (remainder = 2)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result = (double)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/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double) j; 		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result has decimal places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07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961" y="614125"/>
            <a:ext cx="1111091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41016"/>
                </a:solidFill>
                <a:latin typeface="Calibri" charset="0"/>
                <a:ea typeface="Calibri" charset="0"/>
                <a:cs typeface="Calibri" charset="0"/>
              </a:rPr>
              <a:t>How to cast between char and </a:t>
            </a:r>
            <a:r>
              <a:rPr lang="en-US" sz="2800" b="1" i="0" u="none" strike="noStrike" baseline="0" dirty="0" err="1" smtClean="0">
                <a:solidFill>
                  <a:srgbClr val="141016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1" i="0" u="none" strike="noStrike" baseline="0" dirty="0" smtClean="0">
                <a:solidFill>
                  <a:srgbClr val="141016"/>
                </a:solidFill>
                <a:latin typeface="Calibri" charset="0"/>
                <a:ea typeface="Calibri" charset="0"/>
                <a:cs typeface="Calibri" charset="0"/>
              </a:rPr>
              <a:t> types</a:t>
            </a:r>
          </a:p>
          <a:p>
            <a:endParaRPr lang="en-US" sz="2800" b="1" i="0" u="none" strike="noStrike" baseline="0" dirty="0" smtClean="0">
              <a:solidFill>
                <a:srgbClr val="14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char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letterChar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65; 		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convert 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to char (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letterChar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= 'A')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char letterChar2 = (char) 65; 	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this works too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letterInt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'A'; 			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convert char to 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letterInt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= 65)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letterInt2 = (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 'A'; 		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this works too</a:t>
            </a:r>
          </a:p>
          <a:p>
            <a:endParaRPr lang="en-US" sz="2800" b="0" i="0" u="none" strike="noStrike" baseline="0" dirty="0" smtClean="0">
              <a:solidFill>
                <a:srgbClr val="110B1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10B11"/>
                </a:solidFill>
                <a:latin typeface="Calibri" charset="0"/>
                <a:ea typeface="Calibri" charset="0"/>
                <a:cs typeface="Calibri" charset="0"/>
              </a:rPr>
              <a:t>How the compound assignment operator can cause an explicit cast</a:t>
            </a:r>
          </a:p>
          <a:p>
            <a:endParaRPr lang="nb-NO" sz="2800" b="0" i="0" u="none" strike="noStrike" baseline="0" dirty="0" smtClean="0">
              <a:solidFill>
                <a:srgbClr val="110B1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i = 4;</a:t>
            </a:r>
          </a:p>
          <a:p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double d = 4.5;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+= d; 		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= 8 (4.5 is cast to the </a:t>
            </a:r>
            <a:r>
              <a:rPr lang="en-US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type)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04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7225" y="363320"/>
            <a:ext cx="108585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Description</a:t>
            </a:r>
          </a:p>
          <a:p>
            <a:pPr algn="just"/>
            <a:endParaRPr lang="en-US" sz="2800" b="1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E161E"/>
                </a:solidFill>
                <a:latin typeface="Calibri" charset="0"/>
                <a:ea typeface="Calibri" charset="0"/>
                <a:cs typeface="Calibri" charset="0"/>
              </a:rPr>
              <a:t>• If you assign a less precise data type to a more precise data type, or you assign a</a:t>
            </a:r>
            <a:r>
              <a:rPr lang="en-US" sz="2800" b="0" i="0" u="none" strike="noStrike" dirty="0" smtClean="0">
                <a:solidFill>
                  <a:srgbClr val="1E161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E161E"/>
                </a:solidFill>
                <a:latin typeface="Calibri" charset="0"/>
                <a:ea typeface="Calibri" charset="0"/>
                <a:cs typeface="Calibri" charset="0"/>
              </a:rPr>
              <a:t>smaller data type to a larger data type, Java automatically performs the cast and makes</a:t>
            </a:r>
            <a:r>
              <a:rPr lang="en-US" sz="2800" b="0" i="0" u="none" strike="noStrike" dirty="0" smtClean="0">
                <a:solidFill>
                  <a:srgbClr val="1E161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E161E"/>
                </a:solidFill>
                <a:latin typeface="Calibri" charset="0"/>
                <a:ea typeface="Calibri" charset="0"/>
                <a:cs typeface="Calibri" charset="0"/>
              </a:rPr>
              <a:t>the conversion. This can be referred to as an implicit cast or a widening conversion.</a:t>
            </a:r>
          </a:p>
          <a:p>
            <a:pPr algn="just"/>
            <a:endParaRPr lang="en-US" sz="2800" b="0" i="0" u="none" strike="noStrike" baseline="0" dirty="0" smtClean="0">
              <a:solidFill>
                <a:srgbClr val="1E161E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C161E"/>
                </a:solidFill>
                <a:latin typeface="Calibri" charset="0"/>
                <a:ea typeface="Calibri" charset="0"/>
                <a:cs typeface="Calibri" charset="0"/>
              </a:rPr>
              <a:t>• When you code an arithmetic expression, Java implicitly casts the less precise data</a:t>
            </a:r>
            <a:r>
              <a:rPr lang="en-US" sz="2800" b="0" i="0" u="none" strike="noStrike" dirty="0" smtClean="0">
                <a:solidFill>
                  <a:srgbClr val="1C161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61E"/>
                </a:solidFill>
                <a:latin typeface="Calibri" charset="0"/>
                <a:ea typeface="Calibri" charset="0"/>
                <a:cs typeface="Calibri" charset="0"/>
              </a:rPr>
              <a:t>types to the most precise data type.</a:t>
            </a:r>
          </a:p>
          <a:p>
            <a:pPr algn="just"/>
            <a:endParaRPr lang="en-US" sz="2800" b="0" i="0" u="none" strike="noStrike" baseline="0" dirty="0" smtClean="0">
              <a:solidFill>
                <a:srgbClr val="1C161E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E171F"/>
                </a:solidFill>
                <a:latin typeface="Calibri" charset="0"/>
                <a:ea typeface="Calibri" charset="0"/>
                <a:cs typeface="Calibri" charset="0"/>
              </a:rPr>
              <a:t>• To code an assignment statement that assigns a more precise data type to a less</a:t>
            </a:r>
            <a:r>
              <a:rPr lang="en-US" sz="2800" b="0" i="0" u="none" strike="noStrike" dirty="0" smtClean="0">
                <a:solidFill>
                  <a:srgbClr val="1E171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E171F"/>
                </a:solidFill>
                <a:latin typeface="Calibri" charset="0"/>
                <a:ea typeface="Calibri" charset="0"/>
                <a:cs typeface="Calibri" charset="0"/>
              </a:rPr>
              <a:t>precise data type, you must use parentheses to specify the less precise data type.</a:t>
            </a:r>
            <a:r>
              <a:rPr lang="en-US" sz="2800" b="0" i="0" u="none" strike="noStrike" dirty="0" smtClean="0">
                <a:solidFill>
                  <a:srgbClr val="1E171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E171F"/>
                </a:solidFill>
                <a:latin typeface="Calibri" charset="0"/>
                <a:ea typeface="Calibri" charset="0"/>
                <a:cs typeface="Calibri" charset="0"/>
              </a:rPr>
              <a:t>This can be referred to as an explicit cast or a narrowing conversion.</a:t>
            </a:r>
          </a:p>
        </p:txBody>
      </p:sp>
    </p:spTree>
    <p:extLst>
      <p:ext uri="{BB962C8B-B14F-4D97-AF65-F5344CB8AC3E}">
        <p14:creationId xmlns:p14="http://schemas.microsoft.com/office/powerpoint/2010/main" val="1638401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9060" y="501134"/>
            <a:ext cx="4644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41015"/>
                </a:solidFill>
                <a:latin typeface="Calibri" charset="0"/>
                <a:ea typeface="Calibri" charset="0"/>
                <a:cs typeface="Calibri" charset="0"/>
              </a:rPr>
              <a:t>The eight primitive data types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255689"/>
            <a:ext cx="86487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26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6300" y="704373"/>
            <a:ext cx="105679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• When you code an explicit cast in an arithmetic expression, Java performs the cast</a:t>
            </a:r>
            <a:r>
              <a:rPr lang="en-US" sz="2800" b="0" i="0" u="none" strike="noStrike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before any arithmetic operations.</a:t>
            </a:r>
          </a:p>
          <a:p>
            <a:pPr algn="just"/>
            <a:endParaRPr lang="en-US" sz="2800" b="0" i="0" u="none" strike="noStrike" baseline="0" dirty="0" smtClean="0">
              <a:solidFill>
                <a:srgbClr val="1C151D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B151D"/>
                </a:solidFill>
                <a:latin typeface="Calibri" charset="0"/>
                <a:ea typeface="Calibri" charset="0"/>
                <a:cs typeface="Calibri" charset="0"/>
              </a:rPr>
              <a:t>• Since each char value has a corresponding </a:t>
            </a:r>
            <a:r>
              <a:rPr lang="en-US" sz="2800" b="0" i="0" u="none" strike="noStrike" baseline="0" dirty="0" err="1" smtClean="0">
                <a:solidFill>
                  <a:srgbClr val="1B151D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0" u="none" strike="noStrike" baseline="0" dirty="0" smtClean="0">
                <a:solidFill>
                  <a:srgbClr val="1B151D"/>
                </a:solidFill>
                <a:latin typeface="Calibri" charset="0"/>
                <a:ea typeface="Calibri" charset="0"/>
                <a:cs typeface="Calibri" charset="0"/>
              </a:rPr>
              <a:t> value, you can implicitly or explicitly</a:t>
            </a:r>
            <a:r>
              <a:rPr lang="en-US" sz="2800" b="0" i="0" u="none" strike="noStrike" dirty="0" smtClean="0">
                <a:solidFill>
                  <a:srgbClr val="1B151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B151D"/>
                </a:solidFill>
                <a:latin typeface="Calibri" charset="0"/>
                <a:ea typeface="Calibri" charset="0"/>
                <a:cs typeface="Calibri" charset="0"/>
              </a:rPr>
              <a:t>cast between these types.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79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961" y="348347"/>
            <a:ext cx="7224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F191C"/>
                </a:solidFill>
                <a:latin typeface="Calibri" charset="0"/>
                <a:ea typeface="Calibri" charset="0"/>
                <a:cs typeface="Calibri" charset="0"/>
              </a:rPr>
              <a:t>How to use Java classes </a:t>
            </a:r>
            <a:r>
              <a:rPr lang="en-US" sz="2800" b="1" i="0" u="none" strike="noStrike" baseline="0" smtClean="0">
                <a:solidFill>
                  <a:srgbClr val="1F191C"/>
                </a:solidFill>
                <a:latin typeface="Calibri" charset="0"/>
                <a:ea typeface="Calibri" charset="0"/>
                <a:cs typeface="Calibri" charset="0"/>
              </a:rPr>
              <a:t>to work</a:t>
            </a:r>
            <a:r>
              <a:rPr lang="en-US" sz="2800" b="1" i="0" u="none" strike="noStrike" smtClean="0">
                <a:solidFill>
                  <a:srgbClr val="1F19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1" i="0" u="none" strike="noStrike" baseline="0" smtClean="0">
                <a:solidFill>
                  <a:srgbClr val="1F191C"/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800" b="1" i="0" u="none" strike="noStrike" baseline="0" dirty="0" smtClean="0">
                <a:solidFill>
                  <a:srgbClr val="1F191C"/>
                </a:solidFill>
                <a:latin typeface="Calibri" charset="0"/>
                <a:ea typeface="Calibri" charset="0"/>
                <a:cs typeface="Calibri" charset="0"/>
              </a:rPr>
              <a:t>numbers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6317" y="871567"/>
            <a:ext cx="70746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41016"/>
                </a:solidFill>
                <a:latin typeface="Calibri" charset="0"/>
                <a:ea typeface="Calibri" charset="0"/>
                <a:cs typeface="Calibri" charset="0"/>
              </a:rPr>
              <a:t>The Math class</a:t>
            </a:r>
          </a:p>
          <a:p>
            <a:r>
              <a:rPr lang="en-US" sz="2800" b="0" i="0" u="none" strike="noStrike" baseline="0" dirty="0" smtClean="0">
                <a:solidFill>
                  <a:srgbClr val="0D081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java.lang.Math</a:t>
            </a:r>
            <a:endParaRPr lang="en-US" sz="2800" b="0" i="1" u="none" strike="noStrike" baseline="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800" b="0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Common static methods of the Math class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730313"/>
            <a:ext cx="103378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7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7225" y="468146"/>
            <a:ext cx="1070133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41017"/>
                </a:solidFill>
                <a:latin typeface="Calibri" charset="0"/>
                <a:ea typeface="Calibri" charset="0"/>
                <a:cs typeface="Calibri" charset="0"/>
              </a:rPr>
              <a:t>The round method</a:t>
            </a:r>
          </a:p>
          <a:p>
            <a:endParaRPr lang="en-US" sz="1400" b="0" i="0" u="none" strike="noStrike" baseline="0" dirty="0" smtClean="0">
              <a:solidFill>
                <a:srgbClr val="0C060D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0C060D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long result =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Math.round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(1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.667);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result =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Math.round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(1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.49F);</a:t>
            </a:r>
          </a:p>
          <a:p>
            <a:endParaRPr lang="en-US" sz="1400" b="1" i="0" u="none" strike="noStrike" baseline="0" dirty="0" smtClean="0">
              <a:solidFill>
                <a:srgbClr val="151017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51017"/>
                </a:solidFill>
                <a:latin typeface="Calibri" charset="0"/>
                <a:ea typeface="Calibri" charset="0"/>
                <a:cs typeface="Calibri" charset="0"/>
              </a:rPr>
              <a:t>The pow method</a:t>
            </a:r>
          </a:p>
          <a:p>
            <a:endParaRPr lang="en-US" sz="1400" b="0" i="0" u="none" strike="noStrike" baseline="0" dirty="0" smtClean="0">
              <a:solidFill>
                <a:srgbClr val="0C080C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0C080C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result =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Math.pow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2, 2);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double result =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Math.pow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2, 3);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double result =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Math.pow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5, 2);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result = (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Math.pow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5, 2);</a:t>
            </a:r>
          </a:p>
          <a:p>
            <a:endParaRPr lang="en-US" sz="1400" b="1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b="1" i="0" u="none" strike="noStrike" baseline="0" dirty="0" err="1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sqrt</a:t>
            </a:r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 method</a:t>
            </a:r>
          </a:p>
          <a:p>
            <a:endParaRPr lang="en-US" sz="1400" b="1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0A060C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result =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Math.sqrt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20.25);</a:t>
            </a:r>
          </a:p>
          <a:p>
            <a:endParaRPr lang="en-US" sz="2800" b="0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34231" y="1136022"/>
            <a:ext cx="22383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 is 2</a:t>
            </a:r>
          </a:p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 is 1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67562" y="2837518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 is 4.0</a:t>
            </a:r>
            <a:r>
              <a:rPr lang="en-US" sz="2800" b="0" i="1" u="none" strike="noStrike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is-I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is-I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 *2)</a:t>
            </a:r>
            <a:endParaRPr lang="en-US" sz="28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 is 8.0</a:t>
            </a:r>
            <a:r>
              <a:rPr lang="en-US" sz="2800" b="0" i="1" u="none" strike="noStrike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  (</a:t>
            </a:r>
            <a:r>
              <a:rPr lang="is-I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2*2*2)</a:t>
            </a:r>
          </a:p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 is 25.0 (5 squared) </a:t>
            </a:r>
          </a:p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 is 25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5 squared)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34231" y="5384353"/>
            <a:ext cx="22076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result is 4.5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71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7078" y="1108530"/>
            <a:ext cx="112908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The max and min methods</a:t>
            </a:r>
          </a:p>
          <a:p>
            <a:endParaRPr lang="fr-FR" sz="2800" b="0" i="0" u="none" strike="noStrike" baseline="0" dirty="0" smtClean="0">
              <a:solidFill>
                <a:srgbClr val="0E080D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800" dirty="0">
                <a:solidFill>
                  <a:srgbClr val="0E080D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fr-FR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x = 67;</a:t>
            </a:r>
          </a:p>
          <a:p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fr-FR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y = 23;</a:t>
            </a:r>
          </a:p>
          <a:p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fr-FR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max = </a:t>
            </a:r>
            <a:r>
              <a:rPr lang="fr-FR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Math.max</a:t>
            </a:r>
            <a:r>
              <a:rPr lang="fr-FR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x, y);</a:t>
            </a:r>
          </a:p>
          <a:p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fr-FR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min = </a:t>
            </a:r>
            <a:r>
              <a:rPr lang="fr-FR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Math.min</a:t>
            </a:r>
            <a:r>
              <a:rPr lang="fr-FR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r-FR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x, y);</a:t>
            </a:r>
          </a:p>
          <a:p>
            <a:endParaRPr lang="fr-FR" sz="2800" b="0" i="0" u="none" strike="noStrike" baseline="0" dirty="0" smtClean="0">
              <a:solidFill>
                <a:srgbClr val="0F081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fr-FR" sz="2800" b="1" i="0" u="none" strike="noStrike" baseline="0" dirty="0" smtClean="0">
                <a:solidFill>
                  <a:srgbClr val="150F16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fr-FR" sz="2800" b="1" i="0" u="none" strike="noStrike" baseline="0" dirty="0" err="1" smtClean="0">
                <a:solidFill>
                  <a:srgbClr val="150F16"/>
                </a:solidFill>
                <a:latin typeface="Calibri" charset="0"/>
                <a:ea typeface="Calibri" charset="0"/>
                <a:cs typeface="Calibri" charset="0"/>
              </a:rPr>
              <a:t>random</a:t>
            </a:r>
            <a:r>
              <a:rPr lang="fr-FR" sz="2800" b="1" i="0" u="none" strike="noStrike" baseline="0" dirty="0" smtClean="0">
                <a:solidFill>
                  <a:srgbClr val="150F16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z="2800" b="1" i="0" u="none" strike="noStrike" baseline="0" dirty="0" err="1" smtClean="0">
                <a:solidFill>
                  <a:srgbClr val="150F16"/>
                </a:solidFill>
                <a:latin typeface="Calibri" charset="0"/>
                <a:ea typeface="Calibri" charset="0"/>
                <a:cs typeface="Calibri" charset="0"/>
              </a:rPr>
              <a:t>method</a:t>
            </a:r>
            <a:endParaRPr lang="fr-FR" sz="2800" b="1" i="0" u="none" strike="noStrike" baseline="0" dirty="0" smtClean="0">
              <a:solidFill>
                <a:srgbClr val="150F16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fr-FR" sz="2800" b="1" i="0" u="none" strike="noStrike" baseline="0" dirty="0" smtClean="0">
              <a:solidFill>
                <a:srgbClr val="150F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x =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Math.random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 * 100; </a:t>
            </a:r>
            <a:r>
              <a:rPr lang="en-US" sz="2800" b="0" i="1" u="none" strike="noStrike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    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result is a value &gt;= 0.0 and &lt; 100.0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long result = (long) x; </a:t>
            </a:r>
            <a:r>
              <a:rPr lang="en-US" sz="2800" b="0" i="0" u="none" strike="noStrike" baseline="0" dirty="0" smtClean="0">
                <a:solidFill>
                  <a:srgbClr val="0C060D"/>
                </a:solidFill>
                <a:latin typeface="Calibri" charset="0"/>
                <a:ea typeface="Calibri" charset="0"/>
                <a:cs typeface="Calibri" charset="0"/>
              </a:rPr>
              <a:t>		</a:t>
            </a:r>
            <a:r>
              <a:rPr lang="en-US" sz="2800" b="0" i="0" u="none" strike="noStrike" dirty="0" smtClean="0">
                <a:solidFill>
                  <a:srgbClr val="0C060D"/>
                </a:solidFill>
                <a:latin typeface="Calibri" charset="0"/>
                <a:ea typeface="Calibri" charset="0"/>
                <a:cs typeface="Calibri" charset="0"/>
              </a:rPr>
              <a:t>       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converts the result from double to long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33053" y="2182505"/>
            <a:ext cx="24549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max is 67</a:t>
            </a:r>
          </a:p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 </a:t>
            </a:r>
            <a:r>
              <a:rPr lang="en-US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min is 23</a:t>
            </a:r>
          </a:p>
        </p:txBody>
      </p:sp>
    </p:spTree>
    <p:extLst>
      <p:ext uri="{BB962C8B-B14F-4D97-AF65-F5344CB8AC3E}">
        <p14:creationId xmlns:p14="http://schemas.microsoft.com/office/powerpoint/2010/main" val="77579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6469" y="850038"/>
            <a:ext cx="1109206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Description</a:t>
            </a:r>
          </a:p>
          <a:p>
            <a:pPr algn="just"/>
            <a:endParaRPr lang="en-US" sz="2800" b="1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• You can use the static methods of the Math class to perform common arithmetic</a:t>
            </a:r>
            <a:r>
              <a:rPr lang="en-US" sz="2800" b="0" i="0" u="none" strike="noStrike" dirty="0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operations. This figure summarizes the methods that are the most useful for</a:t>
            </a:r>
            <a:r>
              <a:rPr lang="en-US" sz="2800" b="0" i="0" u="none" strike="noStrike" dirty="0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business applications.</a:t>
            </a:r>
          </a:p>
          <a:p>
            <a:pPr algn="just"/>
            <a:endParaRPr lang="en-US" sz="2800" b="0" i="0" u="none" strike="noStrike" baseline="0" dirty="0" smtClean="0">
              <a:solidFill>
                <a:srgbClr val="1B131B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• When a method requires one or more arguments, you code them between the</a:t>
            </a:r>
            <a:r>
              <a:rPr lang="en-US" sz="2800" b="0" i="0" u="none" strike="noStrike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parentheses, separating multiple arguments with commas.</a:t>
            </a:r>
          </a:p>
          <a:p>
            <a:pPr algn="just"/>
            <a:endParaRPr lang="en-US" sz="2800" b="0" i="0" u="none" strike="noStrike" baseline="0" dirty="0" smtClean="0">
              <a:solidFill>
                <a:srgbClr val="1B141C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• In some cases, you need to cast the result to the data type that you want.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610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791" y="322230"/>
            <a:ext cx="5062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B161B"/>
                </a:solidFill>
                <a:latin typeface="Calibri" charset="0"/>
                <a:ea typeface="Calibri" charset="0"/>
                <a:cs typeface="Calibri" charset="0"/>
              </a:rPr>
              <a:t>How to use the </a:t>
            </a:r>
            <a:r>
              <a:rPr lang="en-US" sz="2800" b="1" i="0" u="none" strike="noStrike" baseline="0" dirty="0" err="1" smtClean="0">
                <a:solidFill>
                  <a:srgbClr val="1B161B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1" i="0" u="none" strike="noStrike" baseline="0" dirty="0" err="1" smtClean="0">
                <a:solidFill>
                  <a:srgbClr val="9CCDEE"/>
                </a:solidFill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2800" b="1" i="0" u="none" strike="noStrike" baseline="0" dirty="0" smtClean="0">
                <a:solidFill>
                  <a:srgbClr val="9CCDE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1" i="0" u="none" strike="noStrike" baseline="0" dirty="0" smtClean="0">
                <a:solidFill>
                  <a:srgbClr val="1B161B"/>
                </a:solidFill>
                <a:latin typeface="Calibri" charset="0"/>
                <a:ea typeface="Calibri" charset="0"/>
                <a:cs typeface="Calibri" charset="0"/>
              </a:rPr>
              <a:t>class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9930" y="99105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51015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b="1" i="0" u="none" strike="noStrike" baseline="0" dirty="0" err="1" smtClean="0">
                <a:solidFill>
                  <a:srgbClr val="151015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1" i="0" u="none" strike="noStrike" baseline="0" dirty="0" smtClean="0">
                <a:solidFill>
                  <a:srgbClr val="151015"/>
                </a:solidFill>
                <a:latin typeface="Calibri" charset="0"/>
                <a:ea typeface="Calibri" charset="0"/>
                <a:cs typeface="Calibri" charset="0"/>
              </a:rPr>
              <a:t> class</a:t>
            </a:r>
          </a:p>
          <a:p>
            <a:endParaRPr lang="en-US" sz="2800" b="0" i="0" u="none" strike="noStrike" baseline="0" dirty="0" smtClean="0">
              <a:solidFill>
                <a:srgbClr val="0D070D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dirty="0">
                <a:solidFill>
                  <a:srgbClr val="0D070D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java.math.BigDecimal</a:t>
            </a:r>
            <a:endParaRPr lang="en-US" sz="2800" b="0" i="1" u="none" strike="noStrike" baseline="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800" b="0" i="0" u="none" strike="noStrike" baseline="0" dirty="0" smtClean="0">
              <a:solidFill>
                <a:srgbClr val="15101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51015"/>
                </a:solidFill>
                <a:latin typeface="Calibri" charset="0"/>
                <a:ea typeface="Calibri" charset="0"/>
                <a:cs typeface="Calibri" charset="0"/>
              </a:rPr>
              <a:t>Constructors of the </a:t>
            </a:r>
            <a:r>
              <a:rPr lang="en-US" sz="2800" b="1" i="0" u="none" strike="noStrike" baseline="0" dirty="0" err="1" smtClean="0">
                <a:solidFill>
                  <a:srgbClr val="151015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1" i="0" u="none" strike="noStrike" baseline="0" dirty="0" smtClean="0">
                <a:solidFill>
                  <a:srgbClr val="151015"/>
                </a:solidFill>
                <a:latin typeface="Calibri" charset="0"/>
                <a:ea typeface="Calibri" charset="0"/>
                <a:cs typeface="Calibri" charset="0"/>
              </a:rPr>
              <a:t> class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30" y="3383435"/>
            <a:ext cx="10020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1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03124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1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9809" y="672356"/>
            <a:ext cx="101114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b="1" i="0" u="none" strike="noStrike" baseline="0" dirty="0" err="1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RoundingMode</a:t>
            </a:r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 enumeration</a:t>
            </a:r>
          </a:p>
          <a:p>
            <a:endParaRPr lang="en-US" sz="2800" b="0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0C070F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java.math.RoundingMode</a:t>
            </a:r>
            <a:endParaRPr lang="en-US" sz="2800" b="0" i="1" u="none" strike="noStrike" baseline="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800" b="0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Two of the values in the </a:t>
            </a:r>
            <a:r>
              <a:rPr lang="en-US" sz="2800" b="1" i="0" u="none" strike="noStrike" baseline="0" dirty="0" err="1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RoundingMode</a:t>
            </a:r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 enumeration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51" y="3155397"/>
            <a:ext cx="8811309" cy="19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0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0154" y="953907"/>
            <a:ext cx="1104568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30F17"/>
                </a:solidFill>
                <a:latin typeface="Calibri" charset="0"/>
                <a:ea typeface="Calibri" charset="0"/>
                <a:cs typeface="Calibri" charset="0"/>
              </a:rPr>
              <a:t>How to round a double value to 2 decimal places</a:t>
            </a:r>
          </a:p>
          <a:p>
            <a:pPr algn="just"/>
            <a:endParaRPr lang="en-US" sz="2800" b="0" i="0" u="none" strike="noStrike" baseline="0" dirty="0" smtClean="0">
              <a:solidFill>
                <a:srgbClr val="130F17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0B060C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discountAmount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new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discountAmount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algn="just"/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   .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setScale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(2,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RoundingMode.HALF_UP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).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doubleValue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();</a:t>
            </a:r>
          </a:p>
          <a:p>
            <a:pPr algn="just"/>
            <a:endParaRPr lang="en-US" sz="2800" b="0" i="0" u="none" strike="noStrike" baseline="0" dirty="0" smtClean="0">
              <a:solidFill>
                <a:srgbClr val="16101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1" i="0" u="none" strike="noStrike" baseline="0" dirty="0" smtClean="0">
                <a:solidFill>
                  <a:srgbClr val="161016"/>
                </a:solidFill>
                <a:latin typeface="Calibri" charset="0"/>
                <a:ea typeface="Calibri" charset="0"/>
                <a:cs typeface="Calibri" charset="0"/>
              </a:rPr>
              <a:t>Description</a:t>
            </a:r>
          </a:p>
          <a:p>
            <a:pPr algn="just"/>
            <a:endParaRPr lang="en-US" sz="2800" b="0" i="0" u="none" strike="noStrike" baseline="0" dirty="0" smtClean="0">
              <a:solidFill>
                <a:srgbClr val="1B141C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• The </a:t>
            </a:r>
            <a:r>
              <a:rPr lang="en-US" sz="2800" b="0" i="0" u="none" strike="noStrike" baseline="0" dirty="0" err="1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 class provides a way to perform accurate decimal calculations in</a:t>
            </a:r>
            <a:r>
              <a:rPr lang="en-US" sz="2800" b="0" i="0" u="none" strike="noStrike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Java. It also provides a way to store numbers with more than 16 significant digits.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33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0115" y="590782"/>
            <a:ext cx="41147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A161B"/>
                </a:solidFill>
                <a:latin typeface="Calibri" charset="0"/>
                <a:ea typeface="Calibri" charset="0"/>
                <a:cs typeface="Calibri" charset="0"/>
              </a:rPr>
              <a:t>How to fix rounding errors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1979" y="1580091"/>
            <a:ext cx="87495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40F15"/>
                </a:solidFill>
                <a:latin typeface="Calibri" charset="0"/>
                <a:ea typeface="Calibri" charset="0"/>
                <a:cs typeface="Calibri" charset="0"/>
              </a:rPr>
              <a:t>Code that uses double values to store monetary values</a:t>
            </a:r>
          </a:p>
          <a:p>
            <a:endParaRPr lang="en-US" sz="2800" b="0" i="0" u="none" strike="noStrike" baseline="0" dirty="0" smtClean="0">
              <a:solidFill>
                <a:srgbClr val="140F1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subtotal = 100.05;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discountPercent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.1;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discountAmount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subtotal *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discountPercent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double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totalBeforeTax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subtotal -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discountAmount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;</a:t>
            </a:r>
          </a:p>
        </p:txBody>
      </p:sp>
      <p:sp>
        <p:nvSpPr>
          <p:cNvPr id="4" name="Rectangle 3"/>
          <p:cNvSpPr/>
          <p:nvPr/>
        </p:nvSpPr>
        <p:spPr>
          <a:xfrm>
            <a:off x="9161932" y="2406007"/>
            <a:ext cx="220531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100.050</a:t>
            </a:r>
          </a:p>
          <a:p>
            <a:endParaRPr lang="nb-NO" sz="28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nb-NO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10.005</a:t>
            </a:r>
          </a:p>
          <a:p>
            <a:r>
              <a:rPr lang="nb-NO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90.045</a:t>
            </a:r>
            <a:endParaRPr lang="en-US" sz="28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37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8741" y="312875"/>
            <a:ext cx="11000095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61016"/>
                </a:solidFill>
                <a:latin typeface="Calibri" charset="0"/>
                <a:ea typeface="Calibri" charset="0"/>
                <a:cs typeface="Calibri" charset="0"/>
              </a:rPr>
              <a:t>Description</a:t>
            </a:r>
          </a:p>
          <a:p>
            <a:pPr algn="just"/>
            <a:endParaRPr lang="en-US" sz="2600" b="0" i="0" u="none" strike="noStrike" baseline="0" dirty="0" smtClean="0">
              <a:solidFill>
                <a:srgbClr val="1B151D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600" b="0" i="0" u="none" strike="noStrike" baseline="0" dirty="0" smtClean="0">
                <a:solidFill>
                  <a:srgbClr val="1B151D"/>
                </a:solidFill>
                <a:latin typeface="Calibri" charset="0"/>
                <a:ea typeface="Calibri" charset="0"/>
                <a:cs typeface="Calibri" charset="0"/>
              </a:rPr>
              <a:t>• Integers are whole numbers.</a:t>
            </a:r>
          </a:p>
          <a:p>
            <a:pPr algn="just"/>
            <a:endParaRPr lang="en-US" sz="1400" b="0" i="0" u="none" strike="noStrike" baseline="0" dirty="0" smtClean="0">
              <a:solidFill>
                <a:srgbClr val="1B151D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6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• Floating-point numbers provide for very large and very small numbers that require</a:t>
            </a:r>
            <a:r>
              <a:rPr lang="en-US" sz="2600" b="0" i="0" u="none" strike="noStrike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decimal positions, but with a limited number of significant digits. A single-precision</a:t>
            </a:r>
            <a:r>
              <a:rPr lang="en-US" sz="2600" b="0" i="0" u="none" strike="noStrike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number provides for numbers with up to 7 significant digits. A double-precision</a:t>
            </a:r>
            <a:r>
              <a:rPr lang="en-US" sz="2600" b="0" i="0" u="none" strike="noStrike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number provides for numbers with up to 16 significant digits.</a:t>
            </a:r>
          </a:p>
          <a:p>
            <a:pPr algn="just"/>
            <a:endParaRPr lang="en-US" sz="1400" b="0" i="0" u="none" strike="noStrike" baseline="0" dirty="0" smtClean="0">
              <a:solidFill>
                <a:srgbClr val="1B141C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6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• The Unicode character set provides for over 65 ,000 characters with two bytes used</a:t>
            </a:r>
            <a:r>
              <a:rPr lang="en-US" sz="2600" b="0" i="0" u="none" strike="noStrike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for each character. The ASCII character set provides characters for the English</a:t>
            </a:r>
            <a:r>
              <a:rPr lang="en-US" sz="2600" b="0" i="0" u="none" strike="noStrike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language. These characters are the first 256 characters of the Unicode character set.</a:t>
            </a:r>
          </a:p>
          <a:p>
            <a:pPr algn="just"/>
            <a:endParaRPr lang="en-US" sz="1400" b="0" i="0" u="none" strike="noStrike" baseline="0" dirty="0" smtClean="0">
              <a:solidFill>
                <a:srgbClr val="1B141B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• A Boolean value can be true or false. In Java, the </a:t>
            </a:r>
            <a:r>
              <a:rPr lang="en-US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boolean</a:t>
            </a:r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data type provides for</a:t>
            </a:r>
            <a:r>
              <a:rPr lang="en-US" sz="2600" b="0" i="0" u="none" strike="noStrike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Boolean values. Like the other primitive types, it uses all lowercase letters.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256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2032" y="631355"/>
            <a:ext cx="112058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40F15"/>
                </a:solidFill>
                <a:latin typeface="Calibri" charset="0"/>
                <a:ea typeface="Calibri" charset="0"/>
                <a:cs typeface="Calibri" charset="0"/>
              </a:rPr>
              <a:t>Code that causes a rounding error</a:t>
            </a:r>
          </a:p>
          <a:p>
            <a:endParaRPr lang="nb-NO" sz="2800" b="0" i="0" u="none" strike="noStrike" baseline="0" dirty="0" smtClean="0">
              <a:solidFill>
                <a:srgbClr val="0B080D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nb-NO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get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objects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nb-NO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currency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nb-NO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percent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formatting</a:t>
            </a:r>
            <a:endParaRPr lang="nb-NO" sz="28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NumberFormat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currency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NumberFormat.getCurrencyinstance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{);</a:t>
            </a:r>
          </a:p>
          <a:p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NumberFormat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percent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NumberFormat.getPercentinstance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{);</a:t>
            </a:r>
          </a:p>
          <a:p>
            <a:endParaRPr lang="nb-NO" sz="2800" i="1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nb-NO" sz="28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format </a:t>
            </a:r>
            <a:r>
              <a:rPr lang="nb-NO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message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nb-NO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print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it to </a:t>
            </a:r>
            <a:r>
              <a:rPr lang="nb-NO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nb-NO" sz="28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console</a:t>
            </a:r>
            <a:endParaRPr lang="nb-NO" sz="28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String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formattedMessage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</a:t>
            </a:r>
            <a:r>
              <a:rPr lang="nb-NO" sz="2800" b="0" i="1" u="none" strike="noStrike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Subtotal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: " +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currency.format</a:t>
            </a:r>
            <a:r>
              <a:rPr lang="nb-NO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subtotal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 + "\n"</a:t>
            </a:r>
          </a:p>
          <a:p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+ "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percent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: " +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percent.format</a:t>
            </a:r>
            <a:r>
              <a:rPr lang="nb-NO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discountPercent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 + "\n"</a:t>
            </a:r>
          </a:p>
          <a:p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+ "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amount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: " +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currency.format</a:t>
            </a:r>
            <a:r>
              <a:rPr lang="nb-NO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discountAmount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 + "\n"</a:t>
            </a:r>
          </a:p>
          <a:p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+ "Total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before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tax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: " + 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currency.format</a:t>
            </a:r>
            <a:r>
              <a:rPr lang="nb-NO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totalBeforeTax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 + "\n";</a:t>
            </a:r>
          </a:p>
          <a:p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System.out.println</a:t>
            </a:r>
            <a:r>
              <a:rPr lang="nb-NO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nb-NO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formattedMessage</a:t>
            </a:r>
            <a:r>
              <a:rPr lang="nb-NO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);</a:t>
            </a:r>
            <a:endParaRPr lang="en-US" sz="2800" i="1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4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568" y="214263"/>
            <a:ext cx="8139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The formatted result that contains the rounding error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53" y="809199"/>
            <a:ext cx="7225452" cy="19877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207" y="3081080"/>
            <a:ext cx="120756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Code that uses </a:t>
            </a:r>
            <a:r>
              <a:rPr lang="en-US" sz="2800" b="1" i="0" u="none" strike="noStrike" baseline="0" dirty="0" err="1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 objects to fix the rounding error</a:t>
            </a:r>
          </a:p>
          <a:p>
            <a:endParaRPr lang="en-US" sz="2800" b="1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subtotal = new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"l00.05"); 	</a:t>
            </a:r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100.05</a:t>
            </a:r>
          </a:p>
          <a:p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discountPercent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new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".1");</a:t>
            </a:r>
          </a:p>
          <a:p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discountAmount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subtotal.multiply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discountPercent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); 	</a:t>
            </a:r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10.005</a:t>
            </a:r>
          </a:p>
          <a:p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discountAmount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discountAmount.setScale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2,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RoundingMode.HALF_UP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); </a:t>
            </a:r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10.01</a:t>
            </a:r>
          </a:p>
          <a:p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totalBeforeTax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subtotal.subtract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discountAmount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); 	</a:t>
            </a:r>
            <a:r>
              <a:rPr lang="en-US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90.04</a:t>
            </a:r>
            <a:endParaRPr lang="en-US" sz="26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47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5619" y="465275"/>
            <a:ext cx="3264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61015"/>
                </a:solidFill>
                <a:latin typeface="Calibri" charset="0"/>
                <a:ea typeface="Calibri" charset="0"/>
                <a:cs typeface="Calibri" charset="0"/>
              </a:rPr>
              <a:t>The formatted result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35" y="988495"/>
            <a:ext cx="5791200" cy="1625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6194" y="2577911"/>
            <a:ext cx="113972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61016"/>
                </a:solidFill>
                <a:latin typeface="Calibri" charset="0"/>
                <a:ea typeface="Calibri" charset="0"/>
                <a:cs typeface="Calibri" charset="0"/>
              </a:rPr>
              <a:t>Description</a:t>
            </a:r>
          </a:p>
          <a:p>
            <a:pPr algn="just"/>
            <a:endParaRPr lang="en-US" sz="2800" b="0" i="0" u="none" strike="noStrike" baseline="0" dirty="0" smtClean="0">
              <a:solidFill>
                <a:srgbClr val="1B141C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• With this code, all of the numbers are stored in </a:t>
            </a:r>
            <a:r>
              <a:rPr lang="en-US" sz="2800" b="0" i="0" u="none" strike="noStrike" baseline="0" dirty="0" err="1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 objects, and all of the</a:t>
            </a:r>
            <a:r>
              <a:rPr lang="en-US" sz="2800" b="0" i="0" u="none" strike="noStrike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B141C"/>
                </a:solidFill>
                <a:latin typeface="Calibri" charset="0"/>
                <a:ea typeface="Calibri" charset="0"/>
                <a:cs typeface="Calibri" charset="0"/>
              </a:rPr>
              <a:t>results have two decimal places that have been rounded correctly when needed.</a:t>
            </a:r>
          </a:p>
          <a:p>
            <a:pPr algn="just"/>
            <a:endParaRPr lang="en-US" sz="2800" b="0" i="0" u="none" strike="noStrike" baseline="0" dirty="0" smtClean="0">
              <a:solidFill>
                <a:srgbClr val="1B141C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• Once the results have been calculated, you can use the</a:t>
            </a:r>
            <a:r>
              <a:rPr lang="en-US" sz="2800" b="0" i="0" u="none" strike="noStrike" dirty="0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err="1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NumberFormat</a:t>
            </a:r>
            <a:r>
              <a:rPr lang="en-US" sz="2800" b="0" i="0" u="none" strike="noStrike" baseline="0" dirty="0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 methods to format the values in the </a:t>
            </a:r>
            <a:r>
              <a:rPr lang="en-US" sz="2800" b="0" i="0" u="none" strike="noStrike" baseline="0" dirty="0" err="1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0" i="0" u="none" strike="noStrike" baseline="0" dirty="0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 objects</a:t>
            </a:r>
            <a:r>
              <a:rPr lang="en-US" sz="2800" b="0" i="0" u="none" strike="noStrike" dirty="0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B131B"/>
                </a:solidFill>
                <a:latin typeface="Calibri" charset="0"/>
                <a:ea typeface="Calibri" charset="0"/>
                <a:cs typeface="Calibri" charset="0"/>
              </a:rPr>
              <a:t>without any fear of rounding problems.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86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0945" y="359791"/>
            <a:ext cx="1100193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B171B"/>
                </a:solidFill>
                <a:latin typeface="Calibri" charset="0"/>
                <a:ea typeface="Calibri" charset="0"/>
                <a:cs typeface="Calibri" charset="0"/>
              </a:rPr>
              <a:t>Summary</a:t>
            </a:r>
          </a:p>
          <a:p>
            <a:pPr algn="just"/>
            <a:endParaRPr lang="en-US" sz="1400" b="1" i="0" u="none" strike="noStrike" baseline="0" dirty="0" smtClean="0">
              <a:solidFill>
                <a:srgbClr val="1B171B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D1720"/>
                </a:solidFill>
                <a:latin typeface="Calibri" charset="0"/>
                <a:ea typeface="Calibri" charset="0"/>
                <a:cs typeface="Calibri" charset="0"/>
              </a:rPr>
              <a:t>• Java provides eight primitive data types to store integer, </a:t>
            </a:r>
            <a:r>
              <a:rPr lang="en-US" sz="2800" b="0" i="0" u="none" strike="noStrike" baseline="0" dirty="0" err="1" smtClean="0">
                <a:solidFill>
                  <a:srgbClr val="1D1720"/>
                </a:solidFill>
                <a:latin typeface="Calibri" charset="0"/>
                <a:ea typeface="Calibri" charset="0"/>
                <a:cs typeface="Calibri" charset="0"/>
              </a:rPr>
              <a:t>fioating</a:t>
            </a:r>
            <a:r>
              <a:rPr lang="en-US" sz="2800" b="0" i="0" u="none" strike="noStrike" baseline="0" dirty="0" smtClean="0">
                <a:solidFill>
                  <a:srgbClr val="1D1720"/>
                </a:solidFill>
                <a:latin typeface="Calibri" charset="0"/>
                <a:ea typeface="Calibri" charset="0"/>
                <a:cs typeface="Calibri" charset="0"/>
              </a:rPr>
              <a:t>-point,</a:t>
            </a:r>
          </a:p>
          <a:p>
            <a:pPr algn="just"/>
            <a:r>
              <a:rPr lang="en-US" sz="2800" b="0" i="0" u="none" strike="noStrike" baseline="0" dirty="0" smtClean="0">
                <a:solidFill>
                  <a:srgbClr val="1D1720"/>
                </a:solidFill>
                <a:latin typeface="Calibri" charset="0"/>
                <a:ea typeface="Calibri" charset="0"/>
                <a:cs typeface="Calibri" charset="0"/>
              </a:rPr>
              <a:t>character, and </a:t>
            </a:r>
            <a:r>
              <a:rPr lang="en-US" sz="2800" b="0" i="0" u="none" strike="noStrike" baseline="0" dirty="0" err="1" smtClean="0">
                <a:solidFill>
                  <a:srgbClr val="1D1720"/>
                </a:solidFill>
                <a:latin typeface="Calibri" charset="0"/>
                <a:ea typeface="Calibri" charset="0"/>
                <a:cs typeface="Calibri" charset="0"/>
              </a:rPr>
              <a:t>boolean</a:t>
            </a:r>
            <a:r>
              <a:rPr lang="en-US" sz="2800" b="0" i="0" u="none" strike="noStrike" baseline="0" dirty="0" smtClean="0">
                <a:solidFill>
                  <a:srgbClr val="1D1720"/>
                </a:solidFill>
                <a:latin typeface="Calibri" charset="0"/>
                <a:ea typeface="Calibri" charset="0"/>
                <a:cs typeface="Calibri" charset="0"/>
              </a:rPr>
              <a:t> values.</a:t>
            </a:r>
          </a:p>
          <a:p>
            <a:pPr algn="just"/>
            <a:endParaRPr lang="en-US" sz="1400" b="0" i="0" u="none" strike="noStrike" baseline="0" dirty="0" smtClean="0">
              <a:solidFill>
                <a:srgbClr val="1D172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• Variables store data that changes as an application runs. Constants store data</a:t>
            </a:r>
            <a:r>
              <a:rPr lang="en-US" sz="2800" b="0" i="0" u="none" strike="noStrike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that doesn't change as an application runs. You use assignment statements to</a:t>
            </a:r>
            <a:r>
              <a:rPr lang="en-US" sz="2800" b="0" i="0" u="none" strike="noStrike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assign values to variables.</a:t>
            </a:r>
          </a:p>
          <a:p>
            <a:pPr algn="just"/>
            <a:endParaRPr lang="en-US" sz="1400" b="0" i="0" u="none" strike="noStrike" baseline="0" dirty="0" smtClean="0">
              <a:solidFill>
                <a:srgbClr val="1C151C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D161F"/>
                </a:solidFill>
                <a:latin typeface="Calibri" charset="0"/>
                <a:ea typeface="Calibri" charset="0"/>
                <a:cs typeface="Calibri" charset="0"/>
              </a:rPr>
              <a:t>• You can use arithmetic operators to form arithmetic expressions, and you</a:t>
            </a:r>
            <a:r>
              <a:rPr lang="en-US" sz="2800" b="0" i="0" u="none" strike="noStrike" dirty="0" smtClean="0">
                <a:solidFill>
                  <a:srgbClr val="1D161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D161F"/>
                </a:solidFill>
                <a:latin typeface="Calibri" charset="0"/>
                <a:ea typeface="Calibri" charset="0"/>
                <a:cs typeface="Calibri" charset="0"/>
              </a:rPr>
              <a:t>can use some assignment operators as a shorthand for some types of arithmetic</a:t>
            </a:r>
            <a:r>
              <a:rPr lang="en-US" sz="2800" b="0" i="0" u="none" strike="noStrike" dirty="0" smtClean="0">
                <a:solidFill>
                  <a:srgbClr val="1D161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D161F"/>
                </a:solidFill>
                <a:latin typeface="Calibri" charset="0"/>
                <a:ea typeface="Calibri" charset="0"/>
                <a:cs typeface="Calibri" charset="0"/>
              </a:rPr>
              <a:t>expressions.</a:t>
            </a:r>
          </a:p>
          <a:p>
            <a:pPr algn="just"/>
            <a:endParaRPr lang="en-US" sz="1400" b="0" i="0" u="none" strike="noStrike" baseline="0" dirty="0" smtClean="0">
              <a:solidFill>
                <a:srgbClr val="1D161F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• Java can implicitly cast a less precise data type to a more precise data type.</a:t>
            </a:r>
            <a:r>
              <a:rPr lang="en-US" sz="2800" b="0" i="0" u="none" strike="noStrike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E"/>
                </a:solidFill>
                <a:latin typeface="Calibri" charset="0"/>
                <a:ea typeface="Calibri" charset="0"/>
                <a:cs typeface="Calibri" charset="0"/>
              </a:rPr>
              <a:t>Java also lets you explicitly cast a more precise data type to a less precise</a:t>
            </a:r>
            <a:r>
              <a:rPr lang="en-US" sz="2800" b="0" i="0" u="none" strike="noStrike" dirty="0" smtClean="0">
                <a:solidFill>
                  <a:srgbClr val="1C151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E"/>
                </a:solidFill>
                <a:latin typeface="Calibri" charset="0"/>
                <a:ea typeface="Calibri" charset="0"/>
                <a:cs typeface="Calibri" charset="0"/>
              </a:rPr>
              <a:t>data type.</a:t>
            </a:r>
          </a:p>
        </p:txBody>
      </p:sp>
    </p:spTree>
    <p:extLst>
      <p:ext uri="{BB962C8B-B14F-4D97-AF65-F5344CB8AC3E}">
        <p14:creationId xmlns:p14="http://schemas.microsoft.com/office/powerpoint/2010/main" val="1097619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0560" y="1014859"/>
            <a:ext cx="108737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0" i="0" u="none" strike="noStrike" baseline="0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• You can use the static methods of the Math class to perform mathematical</a:t>
            </a:r>
            <a:r>
              <a:rPr lang="en-US" sz="2800" b="0" i="0" u="none" strike="noStrike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operations such as calculating the square root of a number.</a:t>
            </a:r>
          </a:p>
          <a:p>
            <a:pPr algn="just"/>
            <a:endParaRPr lang="en-US" sz="2800" b="0" i="0" u="none" strike="noStrike" baseline="0" dirty="0" smtClean="0">
              <a:solidFill>
                <a:srgbClr val="1A131A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• You can use the </a:t>
            </a:r>
            <a:r>
              <a:rPr lang="en-US" sz="2800" b="0" i="0" u="none" strike="noStrike" baseline="0" dirty="0" err="1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0" i="0" u="none" strike="noStrike" baseline="0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 class to create </a:t>
            </a:r>
            <a:r>
              <a:rPr lang="en-US" sz="2800" b="0" i="0" u="none" strike="noStrike" baseline="0" dirty="0" err="1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800" b="0" i="0" u="none" strike="noStrike" baseline="0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 objects that store</a:t>
            </a:r>
          </a:p>
          <a:p>
            <a:pPr algn="just"/>
            <a:r>
              <a:rPr lang="en-US" sz="2800" b="0" i="0" u="none" strike="noStrike" baseline="0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decimal values that aren't limited to 16 significant digits. In addition, you</a:t>
            </a:r>
          </a:p>
          <a:p>
            <a:pPr algn="just"/>
            <a:r>
              <a:rPr lang="en-US" sz="2800" b="0" i="0" u="none" strike="noStrike" baseline="0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can use the methods of these objects to perform operations such as</a:t>
            </a:r>
            <a:r>
              <a:rPr lang="en-US" sz="2800" b="0" i="0" u="none" strike="noStrike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addition,</a:t>
            </a:r>
            <a:r>
              <a:rPr lang="en-US" sz="2800" b="0" i="0" u="none" strike="noStrike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A131A"/>
                </a:solidFill>
                <a:latin typeface="Calibri" charset="0"/>
                <a:ea typeface="Calibri" charset="0"/>
                <a:cs typeface="Calibri" charset="0"/>
              </a:rPr>
              <a:t>subtraction, multiplication, division, and rounding.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462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52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1317" y="322476"/>
            <a:ext cx="1106833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40F15"/>
                </a:solidFill>
                <a:latin typeface="Calibri" charset="0"/>
                <a:ea typeface="Calibri" charset="0"/>
                <a:cs typeface="Calibri" charset="0"/>
              </a:rPr>
              <a:t>Technical notes</a:t>
            </a:r>
          </a:p>
          <a:p>
            <a:pPr algn="just"/>
            <a:endParaRPr lang="en-US" sz="1400" b="1" i="0" u="none" strike="noStrike" baseline="0" dirty="0" smtClean="0">
              <a:solidFill>
                <a:srgbClr val="140F15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600" b="0" i="0" u="none" strike="noStrike" baseline="0" dirty="0" smtClean="0">
                <a:solidFill>
                  <a:srgbClr val="1D161E"/>
                </a:solidFill>
                <a:latin typeface="Calibri" charset="0"/>
                <a:ea typeface="Calibri" charset="0"/>
                <a:cs typeface="Calibri" charset="0"/>
              </a:rPr>
              <a:t>• To express the value of a floating-point number, you can use scientific notation.</a:t>
            </a:r>
            <a:r>
              <a:rPr lang="en-US" sz="2600" b="0" i="0" u="none" strike="noStrike" dirty="0" smtClean="0">
                <a:solidFill>
                  <a:srgbClr val="1D161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For example, 2.382E+5 means 2.382 times 105, which is a value of 238,200.</a:t>
            </a:r>
            <a:r>
              <a:rPr lang="en-US" sz="2600" b="0" i="0" u="none" strike="noStrike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Conversely, 3.25E-8 means 3.25 times 10·8, which is a value of .0000000325. Java</a:t>
            </a:r>
            <a:r>
              <a:rPr lang="en-US" sz="2600" b="0" i="0" u="none" strike="noStrike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sometimes uses this notation to display the value of a floating-point number.</a:t>
            </a:r>
          </a:p>
          <a:p>
            <a:pPr algn="just"/>
            <a:endParaRPr lang="en-US" sz="2600" b="0" i="0" u="none" strike="noStrike" baseline="0" dirty="0" smtClean="0">
              <a:solidFill>
                <a:srgbClr val="1B141B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• Because of the way floating-point numbers are stored internally, they</a:t>
            </a:r>
            <a:r>
              <a:rPr lang="en-US" sz="2600" b="0" i="0" u="none" strike="noStrike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can't represent the exact value of the decimal places in some numbers. This can cause a</a:t>
            </a:r>
            <a:r>
              <a:rPr lang="en-US" sz="2600" b="0" i="0" u="none" strike="noStrike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rounding problem. </a:t>
            </a:r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Later, </a:t>
            </a:r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you'll learn how to use the </a:t>
            </a:r>
            <a:r>
              <a:rPr lang="en-US" sz="2600" b="0" i="0" u="none" strike="noStrike" baseline="0" dirty="0" err="1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BigDecimal</a:t>
            </a:r>
            <a:r>
              <a:rPr lang="en-US" sz="2600" dirty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B141B"/>
                </a:solidFill>
                <a:latin typeface="Calibri" charset="0"/>
                <a:ea typeface="Calibri" charset="0"/>
                <a:cs typeface="Calibri" charset="0"/>
              </a:rPr>
              <a:t>class to solve these rounding problems.</a:t>
            </a:r>
          </a:p>
          <a:p>
            <a:pPr algn="just"/>
            <a:endParaRPr lang="en-US" sz="2600" b="0" i="0" u="none" strike="noStrike" baseline="0" dirty="0" smtClean="0">
              <a:solidFill>
                <a:srgbClr val="1B141B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• By default, Java uses Intel 80-bit extended precision floating-point when it is available</a:t>
            </a:r>
            <a:r>
              <a:rPr lang="en-US" sz="2600" b="0" i="0" u="none" strike="noStrike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from the CPU. As a result, code that uses floating-point</a:t>
            </a:r>
            <a:r>
              <a:rPr lang="en-US" sz="2600" b="0" i="0" u="none" strike="noStrike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numbers may produce</a:t>
            </a:r>
            <a:r>
              <a:rPr lang="en-US" sz="2600" b="0" i="0" u="none" strike="noStrike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slightly different results on different systems.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1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6733" y="327083"/>
            <a:ext cx="5846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A151A"/>
                </a:solidFill>
                <a:latin typeface="Calibri" charset="0"/>
                <a:ea typeface="Calibri" charset="0"/>
                <a:cs typeface="Calibri" charset="0"/>
              </a:rPr>
              <a:t>How to declare and initialize variables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8024" y="871308"/>
            <a:ext cx="3904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0" u="none" strike="noStrike" baseline="0" smtClean="0">
                <a:solidFill>
                  <a:srgbClr val="151015"/>
                </a:solidFill>
                <a:latin typeface="Calibri" charset="0"/>
                <a:ea typeface="Calibri" charset="0"/>
                <a:cs typeface="Calibri" charset="0"/>
              </a:rPr>
              <a:t>The assignment operator</a:t>
            </a:r>
            <a:endParaRPr lang="en-US" sz="2800" b="1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24" y="1415533"/>
            <a:ext cx="7353300" cy="105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6732" y="2802847"/>
            <a:ext cx="1108845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40F15"/>
                </a:solidFill>
                <a:latin typeface="Calibri" charset="0"/>
                <a:ea typeface="Calibri" charset="0"/>
                <a:cs typeface="Calibri" charset="0"/>
              </a:rPr>
              <a:t>How to declare a variable and assign a value to it in two statements</a:t>
            </a:r>
          </a:p>
          <a:p>
            <a:endParaRPr lang="en-US" sz="1400" b="1" i="0" u="none" strike="noStrike" baseline="0" dirty="0" smtClean="0">
              <a:solidFill>
                <a:srgbClr val="140F1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40F15"/>
                </a:solidFill>
                <a:latin typeface="Calibri" charset="0"/>
                <a:ea typeface="Calibri" charset="0"/>
                <a:cs typeface="Calibri" charset="0"/>
              </a:rPr>
              <a:t>Syntax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type 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variableName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;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variableName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value;</a:t>
            </a:r>
          </a:p>
          <a:p>
            <a:endParaRPr lang="en-US" sz="2800" b="0" i="0" u="none" strike="noStrike" baseline="0" dirty="0" smtClean="0">
              <a:solidFill>
                <a:srgbClr val="130E14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1" i="0" u="none" strike="noStrike" baseline="0" dirty="0" smtClean="0">
                <a:solidFill>
                  <a:srgbClr val="130E14"/>
                </a:solidFill>
                <a:latin typeface="Calibri" charset="0"/>
                <a:ea typeface="Calibri" charset="0"/>
                <a:cs typeface="Calibri" charset="0"/>
              </a:rPr>
              <a:t>Example</a:t>
            </a:r>
          </a:p>
          <a:p>
            <a:r>
              <a:rPr lang="en-US" sz="2800" b="0" i="0" u="none" strike="noStrike" baseline="0" dirty="0" smtClean="0">
                <a:solidFill>
                  <a:srgbClr val="0A060B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8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counter;		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declaration statement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counter = 1;		// assignment statement</a:t>
            </a:r>
            <a:endParaRPr lang="en-US" sz="2800" i="1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66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1319" y="302359"/>
            <a:ext cx="10263117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40F15"/>
                </a:solidFill>
                <a:latin typeface="Calibri" charset="0"/>
                <a:ea typeface="Calibri" charset="0"/>
                <a:cs typeface="Calibri" charset="0"/>
              </a:rPr>
              <a:t>How to declare a variable and assign a value to it in one statement</a:t>
            </a:r>
          </a:p>
          <a:p>
            <a:r>
              <a:rPr lang="en-US" sz="2800" b="1" i="0" u="none" strike="noStrike" baseline="0" dirty="0" smtClean="0">
                <a:solidFill>
                  <a:srgbClr val="140F15"/>
                </a:solidFill>
                <a:latin typeface="Calibri" charset="0"/>
                <a:ea typeface="Calibri" charset="0"/>
                <a:cs typeface="Calibri" charset="0"/>
              </a:rPr>
              <a:t>Syntax</a:t>
            </a:r>
          </a:p>
          <a:p>
            <a:r>
              <a:rPr lang="en-US" sz="28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type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variableName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value;</a:t>
            </a:r>
          </a:p>
          <a:p>
            <a:r>
              <a:rPr lang="en-US" sz="2800" b="1" i="0" u="none" strike="noStrike" baseline="0" dirty="0" smtClean="0">
                <a:solidFill>
                  <a:srgbClr val="130E13"/>
                </a:solidFill>
                <a:latin typeface="Calibri" charset="0"/>
                <a:ea typeface="Calibri" charset="0"/>
                <a:cs typeface="Calibri" charset="0"/>
              </a:rPr>
              <a:t>Examples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counter = 1;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double price = 14.95;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float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interestRate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8.125F;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long 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numberOfBytes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= 20000L;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population1 = 1734323;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population2 = 1_734_323;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double distance = 3.65e+9;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char letter1 = 'A';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char letter2 = 65;</a:t>
            </a:r>
          </a:p>
          <a:p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boolean</a:t>
            </a:r>
            <a:r>
              <a:rPr lang="en-US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valid = false;</a:t>
            </a:r>
          </a:p>
          <a:p>
            <a:r>
              <a:rPr lang="es-ES_tradnl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s-ES_tradnl" sz="2600" b="0" i="1" u="none" strike="noStrike" baseline="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s-ES_tradnl" sz="2600" b="0" i="1" u="none" strike="noStrike" baseline="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x = 0, y = 0;</a:t>
            </a:r>
          </a:p>
        </p:txBody>
      </p:sp>
      <p:sp>
        <p:nvSpPr>
          <p:cNvPr id="3" name="Rectangle 2"/>
          <p:cNvSpPr/>
          <p:nvPr/>
        </p:nvSpPr>
        <p:spPr>
          <a:xfrm>
            <a:off x="5859443" y="1998612"/>
            <a:ext cx="6096000" cy="44935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initialize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variable</a:t>
            </a:r>
          </a:p>
          <a:p>
            <a:r>
              <a:rPr lang="es-ES_tradnl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initialize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double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variable</a:t>
            </a:r>
          </a:p>
          <a:p>
            <a:r>
              <a:rPr lang="es-ES_tradnl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indicates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floating-point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value</a:t>
            </a:r>
            <a:endParaRPr lang="es-ES_tradnl" sz="26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L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indicates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long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integer</a:t>
            </a:r>
            <a:endParaRPr lang="es-ES_tradnl" sz="26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initialize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an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variable</a:t>
            </a:r>
          </a:p>
          <a:p>
            <a:r>
              <a:rPr lang="es-ES_tradnl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improve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readability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- Java 7 and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later</a:t>
            </a:r>
            <a:endParaRPr lang="es-ES_tradnl" sz="26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scientific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notation</a:t>
            </a:r>
            <a:endParaRPr lang="es-ES_tradnl" sz="26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stored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as a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two-digit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Unicode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character</a:t>
            </a:r>
            <a:endParaRPr lang="es-ES_tradnl" sz="26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integer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value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 Unicode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character</a:t>
            </a:r>
            <a:endParaRPr lang="es-ES_tradnl" sz="26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false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keyword</a:t>
            </a:r>
            <a:endParaRPr lang="es-ES_tradnl" sz="2600" b="0" i="1" u="none" strike="noStrike" baseline="0" dirty="0" smtClean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2600" i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//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initialize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2 variables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es-ES_tradnl" sz="2600" b="0" i="1" u="none" strike="noStrike" baseline="0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1 </a:t>
            </a:r>
            <a:r>
              <a:rPr lang="es-ES_tradnl" sz="2600" b="0" i="1" u="none" strike="noStrike" baseline="0" dirty="0" err="1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statement</a:t>
            </a:r>
            <a:endParaRPr lang="en-US" sz="2600" i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7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9559" y="300180"/>
            <a:ext cx="1100009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 smtClean="0">
                <a:solidFill>
                  <a:srgbClr val="151016"/>
                </a:solidFill>
                <a:latin typeface="Calibri" charset="0"/>
                <a:ea typeface="Calibri" charset="0"/>
                <a:cs typeface="Calibri" charset="0"/>
              </a:rPr>
              <a:t>Description</a:t>
            </a:r>
          </a:p>
          <a:p>
            <a:pPr algn="just"/>
            <a:endParaRPr lang="en-US" sz="2800" b="1" i="0" u="none" strike="noStrike" baseline="0" dirty="0" smtClean="0">
              <a:solidFill>
                <a:srgbClr val="15101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• A variable stores a value that changes as an application executes. In other words, a</a:t>
            </a:r>
            <a:r>
              <a:rPr lang="en-US" sz="2800" b="0" i="0" u="none" strike="noStrike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variable varies as an application executes.</a:t>
            </a:r>
          </a:p>
          <a:p>
            <a:pPr algn="just"/>
            <a:endParaRPr lang="en-US" sz="2800" b="0" i="0" u="none" strike="noStrike" baseline="0" dirty="0" smtClean="0">
              <a:solidFill>
                <a:srgbClr val="1C151C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D161E"/>
                </a:solidFill>
                <a:latin typeface="Calibri" charset="0"/>
                <a:ea typeface="Calibri" charset="0"/>
                <a:cs typeface="Calibri" charset="0"/>
              </a:rPr>
              <a:t>• Before you can use a variable, you must declare its data type and its name.</a:t>
            </a:r>
          </a:p>
          <a:p>
            <a:pPr algn="just"/>
            <a:endParaRPr lang="en-US" sz="2800" b="0" i="0" u="none" strike="noStrike" baseline="0" dirty="0" smtClean="0">
              <a:solidFill>
                <a:srgbClr val="1D171F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D171F"/>
                </a:solidFill>
                <a:latin typeface="Calibri" charset="0"/>
                <a:ea typeface="Calibri" charset="0"/>
                <a:cs typeface="Calibri" charset="0"/>
              </a:rPr>
              <a:t>• After you declare a variable, you can assign a value to the variable. To do that, you</a:t>
            </a:r>
            <a:r>
              <a:rPr lang="en-US" sz="2800" b="0" i="0" u="none" strike="noStrike" dirty="0" smtClean="0">
                <a:solidFill>
                  <a:srgbClr val="1D171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D171F"/>
                </a:solidFill>
                <a:latin typeface="Calibri" charset="0"/>
                <a:ea typeface="Calibri" charset="0"/>
                <a:cs typeface="Calibri" charset="0"/>
              </a:rPr>
              <a:t>use the assignment operator ( = ).</a:t>
            </a:r>
          </a:p>
          <a:p>
            <a:pPr algn="just"/>
            <a:endParaRPr lang="en-US" sz="2800" b="0" i="0" u="none" strike="noStrike" baseline="0" dirty="0" smtClean="0">
              <a:solidFill>
                <a:srgbClr val="1C151D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just"/>
            <a:r>
              <a:rPr lang="en-US" sz="28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• You can initialize a variable by declaring it and assigning a value to it. To</a:t>
            </a:r>
            <a:r>
              <a:rPr lang="en-US" sz="2800" b="0" i="0" u="none" strike="noStrike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do that,</a:t>
            </a:r>
            <a:r>
              <a:rPr lang="en-US" sz="2800" b="0" i="0" u="none" strike="noStrike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D"/>
                </a:solidFill>
                <a:latin typeface="Calibri" charset="0"/>
                <a:ea typeface="Calibri" charset="0"/>
                <a:cs typeface="Calibri" charset="0"/>
              </a:rPr>
              <a:t>you can use two statements, but it's common to use one statement.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4003" y="340088"/>
            <a:ext cx="111502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• To declare and initialize more than one variable for a single data type in a single</a:t>
            </a:r>
            <a:r>
              <a:rPr lang="en-US" sz="2800" b="0" i="0" u="none" strike="noStrike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statement, use commas to separate the assignments.</a:t>
            </a:r>
          </a:p>
          <a:p>
            <a:endParaRPr lang="en-US" sz="2800" b="0" i="0" u="none" strike="noStrike" baseline="0" dirty="0" smtClean="0">
              <a:solidFill>
                <a:srgbClr val="1D151D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1D151D"/>
                </a:solidFill>
                <a:latin typeface="Calibri" charset="0"/>
                <a:ea typeface="Calibri" charset="0"/>
                <a:cs typeface="Calibri" charset="0"/>
              </a:rPr>
              <a:t>• To identify float values, you must type and or F after the number.</a:t>
            </a:r>
          </a:p>
          <a:p>
            <a:endParaRPr lang="en-US" sz="2800" b="0" i="0" u="none" strike="noStrike" baseline="0" dirty="0" smtClean="0">
              <a:solidFill>
                <a:srgbClr val="1C141C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1C141C"/>
                </a:solidFill>
                <a:latin typeface="Calibri" charset="0"/>
                <a:ea typeface="Calibri" charset="0"/>
                <a:cs typeface="Calibri" charset="0"/>
              </a:rPr>
              <a:t>• To identify long values, you can type an l or L after the number.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002" y="3312345"/>
            <a:ext cx="111502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u="none" strike="noStrike" baseline="0" dirty="0" smtClean="0">
                <a:solidFill>
                  <a:srgbClr val="151017"/>
                </a:solidFill>
                <a:latin typeface="Calibri" charset="0"/>
                <a:ea typeface="Calibri" charset="0"/>
                <a:cs typeface="Calibri" charset="0"/>
              </a:rPr>
              <a:t>Naming conventions</a:t>
            </a:r>
          </a:p>
          <a:p>
            <a:endParaRPr lang="en-US" sz="2800" b="1" i="0" u="none" strike="noStrike" baseline="0" dirty="0" smtClean="0">
              <a:solidFill>
                <a:srgbClr val="151017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• Start variable names with a lowercase letter and capitalize the first letter in all</a:t>
            </a:r>
            <a:r>
              <a:rPr lang="en-US" sz="2800" b="0" i="0" u="none" strike="noStrike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0" i="0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words after the first word. This naming convention is known as </a:t>
            </a:r>
            <a:r>
              <a:rPr lang="en-US" sz="2800" b="0" i="1" u="none" strike="noStrike" baseline="0" dirty="0" smtClean="0">
                <a:solidFill>
                  <a:srgbClr val="1C151C"/>
                </a:solidFill>
                <a:latin typeface="Calibri" charset="0"/>
                <a:ea typeface="Calibri" charset="0"/>
                <a:cs typeface="Calibri" charset="0"/>
              </a:rPr>
              <a:t>camel case.</a:t>
            </a:r>
          </a:p>
          <a:p>
            <a:endParaRPr lang="en-US" sz="2800" b="0" i="0" u="none" strike="noStrike" baseline="0" dirty="0" smtClean="0">
              <a:solidFill>
                <a:srgbClr val="1C151C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b="0" i="0" u="none" strike="noStrike" baseline="0" dirty="0" smtClean="0">
                <a:solidFill>
                  <a:srgbClr val="1D151D"/>
                </a:solidFill>
                <a:latin typeface="Calibri" charset="0"/>
                <a:ea typeface="Calibri" charset="0"/>
                <a:cs typeface="Calibri" charset="0"/>
              </a:rPr>
              <a:t>• Try to use meaningful names that are easy to remember as you code.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02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1969</Words>
  <Application>Microsoft Macintosh PowerPoint</Application>
  <PresentationFormat>Widescreen</PresentationFormat>
  <Paragraphs>427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Calibri</vt:lpstr>
      <vt:lpstr>Calibri Light</vt:lpstr>
      <vt:lpstr>Wingdings</vt:lpstr>
      <vt:lpstr>Arial</vt:lpstr>
      <vt:lpstr>Office Theme</vt:lpstr>
      <vt:lpstr>How to work with primitive types and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with primitive types and operators</dc:title>
  <dc:creator>Harold Lamostre</dc:creator>
  <cp:lastModifiedBy>Harold Lamostre</cp:lastModifiedBy>
  <cp:revision>21</cp:revision>
  <dcterms:created xsi:type="dcterms:W3CDTF">2016-05-02T05:55:22Z</dcterms:created>
  <dcterms:modified xsi:type="dcterms:W3CDTF">2016-05-02T23:35:02Z</dcterms:modified>
</cp:coreProperties>
</file>